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460163"/>
            <a:ext cx="12191365" cy="0"/>
          </a:xfrm>
          <a:custGeom>
            <a:avLst/>
            <a:gdLst/>
            <a:ahLst/>
            <a:cxnLst/>
            <a:rect l="l" t="t" r="r" b="b"/>
            <a:pathLst>
              <a:path w="12191365" h="0">
                <a:moveTo>
                  <a:pt x="0" y="0"/>
                </a:moveTo>
                <a:lnTo>
                  <a:pt x="12191150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8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31238" y="115534"/>
            <a:ext cx="323850" cy="210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60525" y="2468739"/>
            <a:ext cx="7270948" cy="2103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hyperlink" Target="https://x.com/ProfSchrepel" TargetMode="Externa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jpg"/><Relationship Id="rId3" Type="http://schemas.openxmlformats.org/officeDocument/2006/relationships/image" Target="../media/image19.png"/><Relationship Id="rId4" Type="http://schemas.openxmlformats.org/officeDocument/2006/relationships/image" Target="../media/image20.jpg"/><Relationship Id="rId5" Type="http://schemas.openxmlformats.org/officeDocument/2006/relationships/image" Target="../media/image21.png"/><Relationship Id="rId6" Type="http://schemas.openxmlformats.org/officeDocument/2006/relationships/hyperlink" Target="https://papers.ssrn.com/sol3/papers.cfm?abstract_id=4827358" TargetMode="Externa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Relationship Id="rId3" Type="http://schemas.openxmlformats.org/officeDocument/2006/relationships/hyperlink" Target="https://papers.ssrn.com/sol3/papers.cfm?abstract_id=4827358" TargetMode="Externa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papers.ssrn.com/sol3/papers.cfm?abstract_id=4493900" TargetMode="Externa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hyperlink" Target="https://papers.ssrn.com/sol3/papers.cfm?abstract_id=4493900" TargetMode="Externa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jpg"/><Relationship Id="rId5" Type="http://schemas.openxmlformats.org/officeDocument/2006/relationships/image" Target="../media/image30.jpg"/><Relationship Id="rId6" Type="http://schemas.openxmlformats.org/officeDocument/2006/relationships/image" Target="../media/image31.jpg"/><Relationship Id="rId7" Type="http://schemas.openxmlformats.org/officeDocument/2006/relationships/image" Target="../media/image32.jpg"/><Relationship Id="rId8" Type="http://schemas.openxmlformats.org/officeDocument/2006/relationships/image" Target="../media/image33.jpg"/><Relationship Id="rId9" Type="http://schemas.openxmlformats.org/officeDocument/2006/relationships/image" Target="../media/image34.jpg"/><Relationship Id="rId10" Type="http://schemas.openxmlformats.org/officeDocument/2006/relationships/image" Target="../media/image35.jpg"/><Relationship Id="rId11" Type="http://schemas.openxmlformats.org/officeDocument/2006/relationships/image" Target="../media/image36.jpg"/><Relationship Id="rId12" Type="http://schemas.openxmlformats.org/officeDocument/2006/relationships/image" Target="../media/image37.png"/><Relationship Id="rId13" Type="http://schemas.openxmlformats.org/officeDocument/2006/relationships/image" Target="../media/image38.png"/><Relationship Id="rId14" Type="http://schemas.openxmlformats.org/officeDocument/2006/relationships/image" Target="../media/image39.jpg"/><Relationship Id="rId15" Type="http://schemas.openxmlformats.org/officeDocument/2006/relationships/image" Target="../media/image40.jpg"/><Relationship Id="rId16" Type="http://schemas.openxmlformats.org/officeDocument/2006/relationships/image" Target="../media/image25.png"/><Relationship Id="rId17" Type="http://schemas.openxmlformats.org/officeDocument/2006/relationships/image" Target="../media/image26.png"/><Relationship Id="rId18" Type="http://schemas.openxmlformats.org/officeDocument/2006/relationships/image" Target="../media/image41.png"/><Relationship Id="rId19" Type="http://schemas.openxmlformats.org/officeDocument/2006/relationships/image" Target="../media/image42.png"/><Relationship Id="rId20" Type="http://schemas.openxmlformats.org/officeDocument/2006/relationships/hyperlink" Target="https://www.concurrences.com/en/review/issues/no-3-2023/foreword/generative-ai-pyramids-and-legal-institutionalism-113962" TargetMode="Externa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3.jpg"/><Relationship Id="rId3" Type="http://schemas.openxmlformats.org/officeDocument/2006/relationships/image" Target="../media/image44.png"/><Relationship Id="rId4" Type="http://schemas.openxmlformats.org/officeDocument/2006/relationships/image" Target="../media/image45.png"/><Relationship Id="rId5" Type="http://schemas.openxmlformats.org/officeDocument/2006/relationships/hyperlink" Target="https://papers.ssrn.com/sol3/papers.cfm?abstract_id=4827358" TargetMode="Externa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6.png"/><Relationship Id="rId3" Type="http://schemas.openxmlformats.org/officeDocument/2006/relationships/image" Target="../media/image47.png"/><Relationship Id="rId4" Type="http://schemas.openxmlformats.org/officeDocument/2006/relationships/image" Target="../media/image48.png"/><Relationship Id="rId5" Type="http://schemas.openxmlformats.org/officeDocument/2006/relationships/image" Target="../media/image49.png"/><Relationship Id="rId6" Type="http://schemas.openxmlformats.org/officeDocument/2006/relationships/image" Target="../media/image50.png"/><Relationship Id="rId7" Type="http://schemas.openxmlformats.org/officeDocument/2006/relationships/image" Target="../media/image51.png"/><Relationship Id="rId8" Type="http://schemas.openxmlformats.org/officeDocument/2006/relationships/image" Target="../media/image52.png"/><Relationship Id="rId9" Type="http://schemas.openxmlformats.org/officeDocument/2006/relationships/image" Target="../media/image53.png"/><Relationship Id="rId10" Type="http://schemas.openxmlformats.org/officeDocument/2006/relationships/image" Target="../media/image54.png"/><Relationship Id="rId11" Type="http://schemas.openxmlformats.org/officeDocument/2006/relationships/image" Target="../media/image55.png"/><Relationship Id="rId12" Type="http://schemas.openxmlformats.org/officeDocument/2006/relationships/image" Target="../media/image56.png"/><Relationship Id="rId13" Type="http://schemas.openxmlformats.org/officeDocument/2006/relationships/image" Target="../media/image57.png"/><Relationship Id="rId14" Type="http://schemas.openxmlformats.org/officeDocument/2006/relationships/image" Target="../media/image58.png"/><Relationship Id="rId15" Type="http://schemas.openxmlformats.org/officeDocument/2006/relationships/image" Target="../media/image59.png"/><Relationship Id="rId16" Type="http://schemas.openxmlformats.org/officeDocument/2006/relationships/image" Target="../media/image60.png"/><Relationship Id="rId17" Type="http://schemas.openxmlformats.org/officeDocument/2006/relationships/image" Target="../media/image61.png"/><Relationship Id="rId18" Type="http://schemas.openxmlformats.org/officeDocument/2006/relationships/image" Target="../media/image62.png"/><Relationship Id="rId19" Type="http://schemas.openxmlformats.org/officeDocument/2006/relationships/image" Target="../media/image63.png"/><Relationship Id="rId20" Type="http://schemas.openxmlformats.org/officeDocument/2006/relationships/hyperlink" Target="https://papers.ssrn.com/sol3/papers.cfm?abstract_id=4827358" TargetMode="External"/><Relationship Id="rId21" Type="http://schemas.openxmlformats.org/officeDocument/2006/relationships/image" Target="../media/image64.jpg"/><Relationship Id="rId22" Type="http://schemas.openxmlformats.org/officeDocument/2006/relationships/image" Target="../media/image65.jpg"/><Relationship Id="rId23" Type="http://schemas.openxmlformats.org/officeDocument/2006/relationships/image" Target="../media/image66.jpg"/><Relationship Id="rId24" Type="http://schemas.openxmlformats.org/officeDocument/2006/relationships/image" Target="../media/image67.jpg"/><Relationship Id="rId25" Type="http://schemas.openxmlformats.org/officeDocument/2006/relationships/image" Target="../media/image68.jpg"/><Relationship Id="rId26" Type="http://schemas.openxmlformats.org/officeDocument/2006/relationships/image" Target="../media/image69.png"/><Relationship Id="rId27" Type="http://schemas.openxmlformats.org/officeDocument/2006/relationships/image" Target="../media/image70.jp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1.jpg"/><Relationship Id="rId3" Type="http://schemas.openxmlformats.org/officeDocument/2006/relationships/image" Target="../media/image72.jpg"/><Relationship Id="rId4" Type="http://schemas.openxmlformats.org/officeDocument/2006/relationships/image" Target="../media/image73.jpg"/><Relationship Id="rId5" Type="http://schemas.openxmlformats.org/officeDocument/2006/relationships/image" Target="../media/image74.png"/><Relationship Id="rId6" Type="http://schemas.openxmlformats.org/officeDocument/2006/relationships/hyperlink" Target="https://papers.ssrn.com/sol3/papers.cfm?abstract_id=4827358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hyperlink" Target="https://x.com/ProfSchrepel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papers.ssrn.com/sol3/papers.cfm?abstract_id=4493900" TargetMode="Externa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papers.ssrn.com/sol3/papers.cfm?abstract_id=4493900" TargetMode="Externa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hyperlink" Target="https://aiindex.stanford.edu/report/" TargetMode="Externa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jp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hyperlink" Target="https://www.crunchbase.com/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50" y="1397000"/>
            <a:ext cx="12185650" cy="464185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791950" y="527050"/>
            <a:ext cx="107950" cy="101600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6350" y="298450"/>
            <a:ext cx="12179300" cy="1079500"/>
            <a:chOff x="6350" y="298450"/>
            <a:chExt cx="12179300" cy="1079500"/>
          </a:xfrm>
        </p:grpSpPr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623550" y="920750"/>
              <a:ext cx="1282700" cy="457200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6350" y="298450"/>
              <a:ext cx="12179300" cy="1079500"/>
            </a:xfrm>
            <a:custGeom>
              <a:avLst/>
              <a:gdLst/>
              <a:ahLst/>
              <a:cxnLst/>
              <a:rect l="l" t="t" r="r" b="b"/>
              <a:pathLst>
                <a:path w="12179300" h="1079500">
                  <a:moveTo>
                    <a:pt x="12179296" y="1079499"/>
                  </a:moveTo>
                  <a:lnTo>
                    <a:pt x="0" y="1079499"/>
                  </a:lnTo>
                  <a:lnTo>
                    <a:pt x="0" y="0"/>
                  </a:lnTo>
                  <a:lnTo>
                    <a:pt x="12179296" y="0"/>
                  </a:lnTo>
                  <a:lnTo>
                    <a:pt x="12179296" y="1079499"/>
                  </a:lnTo>
                  <a:close/>
                </a:path>
              </a:pathLst>
            </a:custGeom>
            <a:solidFill>
              <a:srgbClr val="1616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273267" y="326086"/>
            <a:ext cx="6210300" cy="62357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2700" marR="5080" indent="1905">
              <a:lnSpc>
                <a:spcPct val="124100"/>
              </a:lnSpc>
              <a:spcBef>
                <a:spcPts val="140"/>
              </a:spcBef>
            </a:pPr>
            <a:r>
              <a:rPr dirty="0" sz="1000" spc="50">
                <a:solidFill>
                  <a:srgbClr val="E2E2E2"/>
                </a:solidFill>
                <a:latin typeface="Arial"/>
                <a:cs typeface="Arial"/>
              </a:rPr>
              <a:t>HOW</a:t>
            </a:r>
            <a:r>
              <a:rPr dirty="0" sz="1000" spc="30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50">
                <a:solidFill>
                  <a:srgbClr val="E2E2E2"/>
                </a:solidFill>
                <a:latin typeface="Arial"/>
                <a:cs typeface="Arial"/>
              </a:rPr>
              <a:t>COM</a:t>
            </a:r>
            <a:r>
              <a:rPr dirty="0" sz="1000" spc="50">
                <a:solidFill>
                  <a:srgbClr val="E1E1E1"/>
                </a:solidFill>
                <a:latin typeface="Arial"/>
                <a:cs typeface="Arial"/>
              </a:rPr>
              <a:t>P</a:t>
            </a:r>
            <a:r>
              <a:rPr dirty="0" sz="1000" spc="50">
                <a:solidFill>
                  <a:srgbClr val="E2E2E2"/>
                </a:solidFill>
                <a:latin typeface="Arial"/>
                <a:cs typeface="Arial"/>
              </a:rPr>
              <a:t>LEX</a:t>
            </a:r>
            <a:r>
              <a:rPr dirty="0" sz="1000" spc="50">
                <a:solidFill>
                  <a:srgbClr val="E1E1E1"/>
                </a:solidFill>
                <a:latin typeface="Arial"/>
                <a:cs typeface="Arial"/>
              </a:rPr>
              <a:t>I</a:t>
            </a:r>
            <a:r>
              <a:rPr dirty="0" sz="1000" spc="50">
                <a:solidFill>
                  <a:srgbClr val="E2E2E2"/>
                </a:solidFill>
                <a:latin typeface="Arial"/>
                <a:cs typeface="Arial"/>
              </a:rPr>
              <a:t>TY</a:t>
            </a:r>
            <a:r>
              <a:rPr dirty="0" sz="1000" spc="29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E2E2E2"/>
                </a:solidFill>
                <a:latin typeface="Arial"/>
                <a:cs typeface="Arial"/>
              </a:rPr>
              <a:t>SCIENC</a:t>
            </a:r>
            <a:r>
              <a:rPr dirty="0" sz="1000" spc="-14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-114">
                <a:solidFill>
                  <a:srgbClr val="E2E2E2"/>
                </a:solidFill>
                <a:latin typeface="Arial"/>
                <a:cs typeface="Arial"/>
              </a:rPr>
              <a:t>E</a:t>
            </a:r>
            <a:r>
              <a:rPr dirty="0" sz="1000" spc="-114">
                <a:solidFill>
                  <a:srgbClr val="A5A5A5"/>
                </a:solidFill>
                <a:latin typeface="Arial"/>
                <a:cs typeface="Arial"/>
              </a:rPr>
              <a:t>-</a:t>
            </a:r>
            <a:r>
              <a:rPr dirty="0" sz="1000" spc="1795">
                <a:solidFill>
                  <a:srgbClr val="A5A5A5"/>
                </a:solidFill>
                <a:latin typeface="Arial"/>
                <a:cs typeface="Arial"/>
              </a:rPr>
              <a:t> </a:t>
            </a:r>
            <a:r>
              <a:rPr dirty="0" sz="1000" spc="55">
                <a:solidFill>
                  <a:srgbClr val="E2E2E2"/>
                </a:solidFill>
                <a:latin typeface="Arial"/>
                <a:cs typeface="Arial"/>
              </a:rPr>
              <a:t>AND</a:t>
            </a:r>
            <a:r>
              <a:rPr dirty="0" sz="1000" spc="27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E2E2E2"/>
                </a:solidFill>
                <a:latin typeface="Arial"/>
                <a:cs typeface="Arial"/>
              </a:rPr>
              <a:t>ITS</a:t>
            </a:r>
            <a:r>
              <a:rPr dirty="0" sz="1000" spc="29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40">
                <a:solidFill>
                  <a:srgbClr val="E2E2E2"/>
                </a:solidFill>
                <a:latin typeface="Arial"/>
                <a:cs typeface="Arial"/>
              </a:rPr>
              <a:t>CON</a:t>
            </a:r>
            <a:r>
              <a:rPr dirty="0" sz="1000" spc="-19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DADADA"/>
                </a:solidFill>
                <a:latin typeface="Arial"/>
                <a:cs typeface="Arial"/>
              </a:rPr>
              <a:t>C</a:t>
            </a:r>
            <a:r>
              <a:rPr dirty="0" sz="1000" spc="-190">
                <a:solidFill>
                  <a:srgbClr val="DADADA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E2E2E2"/>
                </a:solidFill>
                <a:latin typeface="Arial"/>
                <a:cs typeface="Arial"/>
              </a:rPr>
              <a:t>EP*S</a:t>
            </a:r>
            <a:r>
              <a:rPr dirty="0" sz="1000" spc="25">
                <a:solidFill>
                  <a:srgbClr val="A5A5A5"/>
                </a:solidFill>
                <a:latin typeface="Arial"/>
                <a:cs typeface="Arial"/>
              </a:rPr>
              <a:t>-</a:t>
            </a:r>
            <a:r>
              <a:rPr dirty="0" sz="1000" spc="1689">
                <a:solidFill>
                  <a:srgbClr val="A5A5A5"/>
                </a:solidFill>
                <a:latin typeface="Arial"/>
                <a:cs typeface="Arial"/>
              </a:rPr>
              <a:t> </a:t>
            </a:r>
            <a:r>
              <a:rPr dirty="0" sz="1000" spc="35">
                <a:solidFill>
                  <a:srgbClr val="E2E2E2"/>
                </a:solidFill>
                <a:latin typeface="Arial"/>
                <a:cs typeface="Arial"/>
              </a:rPr>
              <a:t>CAN</a:t>
            </a:r>
            <a:r>
              <a:rPr dirty="0" sz="1000" spc="32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E2E2E2"/>
                </a:solidFill>
                <a:latin typeface="Arial"/>
                <a:cs typeface="Arial"/>
              </a:rPr>
              <a:t>CONTRIBUTE</a:t>
            </a:r>
            <a:r>
              <a:rPr dirty="0" sz="1000" spc="40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E2E2E2"/>
                </a:solidFill>
                <a:latin typeface="Arial"/>
                <a:cs typeface="Arial"/>
              </a:rPr>
              <a:t>TO</a:t>
            </a:r>
            <a:r>
              <a:rPr dirty="0" sz="1000" spc="34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-35">
                <a:solidFill>
                  <a:srgbClr val="E2E2E2"/>
                </a:solidFill>
                <a:latin typeface="Arial"/>
                <a:cs typeface="Arial"/>
              </a:rPr>
              <a:t>A</a:t>
            </a:r>
            <a:r>
              <a:rPr dirty="0" sz="1000" spc="31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5">
                <a:solidFill>
                  <a:srgbClr val="E2E2E2"/>
                </a:solidFill>
                <a:latin typeface="Arial"/>
                <a:cs typeface="Arial"/>
              </a:rPr>
              <a:t>BETTER</a:t>
            </a:r>
            <a:r>
              <a:rPr dirty="0" sz="100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30">
                <a:solidFill>
                  <a:srgbClr val="E2E2E2"/>
                </a:solidFill>
                <a:latin typeface="Arial"/>
                <a:cs typeface="Arial"/>
              </a:rPr>
              <a:t>UN</a:t>
            </a:r>
            <a:r>
              <a:rPr dirty="0" sz="1050" spc="-17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30">
                <a:solidFill>
                  <a:srgbClr val="E2E2E2"/>
                </a:solidFill>
                <a:latin typeface="Arial"/>
                <a:cs typeface="Arial"/>
              </a:rPr>
              <a:t>DERSTAN</a:t>
            </a:r>
            <a:r>
              <a:rPr dirty="0" sz="1050" spc="-10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20">
                <a:solidFill>
                  <a:srgbClr val="E2E2E2"/>
                </a:solidFill>
                <a:latin typeface="Arial"/>
                <a:cs typeface="Arial"/>
              </a:rPr>
              <a:t>DING</a:t>
            </a:r>
            <a:r>
              <a:rPr dirty="0" sz="1050" spc="34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20">
                <a:solidFill>
                  <a:srgbClr val="E2E2E2"/>
                </a:solidFill>
                <a:latin typeface="Arial"/>
                <a:cs typeface="Arial"/>
              </a:rPr>
              <a:t>OF</a:t>
            </a:r>
            <a:r>
              <a:rPr dirty="0" sz="1050" spc="33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15">
                <a:solidFill>
                  <a:srgbClr val="E2E2E2"/>
                </a:solidFill>
                <a:latin typeface="Arial"/>
                <a:cs typeface="Arial"/>
              </a:rPr>
              <a:t>"GENAI"</a:t>
            </a:r>
            <a:r>
              <a:rPr dirty="0" sz="1050" spc="26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5">
                <a:solidFill>
                  <a:srgbClr val="E2E2E2"/>
                </a:solidFill>
                <a:latin typeface="Arial"/>
                <a:cs typeface="Arial"/>
              </a:rPr>
              <a:t>COMPETITIVE</a:t>
            </a:r>
            <a:r>
              <a:rPr dirty="0" sz="1050" spc="38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E2E2E2"/>
                </a:solidFill>
                <a:latin typeface="Arial"/>
                <a:cs typeface="Arial"/>
              </a:rPr>
              <a:t>DYNAMICS</a:t>
            </a:r>
            <a:r>
              <a:rPr dirty="0" sz="1050" spc="34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E2E2E2"/>
                </a:solidFill>
                <a:latin typeface="Arial"/>
                <a:cs typeface="Arial"/>
              </a:rPr>
              <a:t>AN</a:t>
            </a:r>
            <a:r>
              <a:rPr dirty="0" sz="1050" spc="-18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50">
                <a:solidFill>
                  <a:srgbClr val="E2E2E2"/>
                </a:solidFill>
                <a:latin typeface="Arial"/>
                <a:cs typeface="Arial"/>
              </a:rPr>
              <a:t>D</a:t>
            </a:r>
            <a:r>
              <a:rPr dirty="0" sz="1050" spc="29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15">
                <a:solidFill>
                  <a:srgbClr val="E2E2E2"/>
                </a:solidFill>
                <a:latin typeface="Arial"/>
                <a:cs typeface="Arial"/>
              </a:rPr>
              <a:t>TO</a:t>
            </a:r>
            <a:r>
              <a:rPr dirty="0" sz="1050" spc="25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20">
                <a:solidFill>
                  <a:srgbClr val="E2E2E2"/>
                </a:solidFill>
                <a:latin typeface="Arial"/>
                <a:cs typeface="Arial"/>
              </a:rPr>
              <a:t>THE</a:t>
            </a:r>
            <a:r>
              <a:rPr dirty="0" sz="1050" spc="24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40">
                <a:solidFill>
                  <a:srgbClr val="E2E2E2"/>
                </a:solidFill>
                <a:latin typeface="Arial"/>
                <a:cs typeface="Arial"/>
              </a:rPr>
              <a:t>DESIG</a:t>
            </a:r>
            <a:r>
              <a:rPr dirty="0" sz="1050" spc="-17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20">
                <a:solidFill>
                  <a:srgbClr val="E2E2E2"/>
                </a:solidFill>
                <a:latin typeface="Arial"/>
                <a:cs typeface="Arial"/>
              </a:rPr>
              <a:t>N</a:t>
            </a:r>
            <a:r>
              <a:rPr dirty="0" sz="1050" spc="28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E2E2E2"/>
                </a:solidFill>
                <a:latin typeface="Arial"/>
                <a:cs typeface="Arial"/>
              </a:rPr>
              <a:t>OF  </a:t>
            </a:r>
            <a:r>
              <a:rPr dirty="0" sz="1050" spc="-70">
                <a:solidFill>
                  <a:srgbClr val="E2E2E2"/>
                </a:solidFill>
                <a:latin typeface="Arial"/>
                <a:cs typeface="Arial"/>
              </a:rPr>
              <a:t>A</a:t>
            </a:r>
            <a:r>
              <a:rPr dirty="0" sz="1050" spc="33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60">
                <a:solidFill>
                  <a:srgbClr val="E2E2E2"/>
                </a:solidFill>
                <a:latin typeface="Arial"/>
                <a:cs typeface="Arial"/>
              </a:rPr>
              <a:t>PRO</a:t>
            </a:r>
            <a:r>
              <a:rPr dirty="0" sz="1050" spc="-3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100" spc="-50">
                <a:solidFill>
                  <a:srgbClr val="E2E2E2"/>
                </a:solidFill>
                <a:latin typeface="Arial"/>
                <a:cs typeface="Arial"/>
              </a:rPr>
              <a:t>ACTIVE,</a:t>
            </a:r>
            <a:r>
              <a:rPr dirty="0" sz="1100" spc="11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100" spc="-95">
                <a:solidFill>
                  <a:srgbClr val="E2E2E2"/>
                </a:solidFill>
                <a:latin typeface="Arial"/>
                <a:cs typeface="Arial"/>
              </a:rPr>
              <a:t>PRO</a:t>
            </a:r>
            <a:r>
              <a:rPr dirty="0" sz="1100" spc="4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100" spc="-25">
                <a:solidFill>
                  <a:srgbClr val="E2E2E2"/>
                </a:solidFill>
                <a:latin typeface="Arial"/>
                <a:cs typeface="Arial"/>
              </a:rPr>
              <a:t>INNOVATION</a:t>
            </a:r>
            <a:r>
              <a:rPr dirty="0" sz="1100" spc="12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100" spc="-20">
                <a:solidFill>
                  <a:srgbClr val="E2E2E2"/>
                </a:solidFill>
                <a:latin typeface="Arial"/>
                <a:cs typeface="Arial"/>
              </a:rPr>
              <a:t>COMPETITION</a:t>
            </a:r>
            <a:r>
              <a:rPr dirty="0" sz="1100" spc="4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100" spc="-45">
                <a:solidFill>
                  <a:srgbClr val="E2E2E2"/>
                </a:solidFill>
                <a:latin typeface="Arial"/>
                <a:cs typeface="Arial"/>
              </a:rPr>
              <a:t>POLICY.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594927" y="360891"/>
            <a:ext cx="1339215" cy="5975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r" marR="30480">
              <a:lnSpc>
                <a:spcPts val="1735"/>
              </a:lnSpc>
              <a:tabLst>
                <a:tab pos="637540" algn="l"/>
              </a:tabLst>
            </a:pPr>
            <a:r>
              <a:rPr dirty="0" sz="2750" spc="-25">
                <a:solidFill>
                  <a:srgbClr val="E2E2E2"/>
                </a:solidFill>
                <a:latin typeface="Arial"/>
                <a:cs typeface="Arial"/>
              </a:rPr>
              <a:t>12</a:t>
            </a:r>
            <a:r>
              <a:rPr dirty="0" sz="2750">
                <a:solidFill>
                  <a:srgbClr val="E2E2E2"/>
                </a:solidFill>
                <a:latin typeface="Arial"/>
                <a:cs typeface="Arial"/>
              </a:rPr>
              <a:t>	</a:t>
            </a:r>
            <a:r>
              <a:rPr dirty="0" baseline="45977" sz="2175" spc="-75">
                <a:solidFill>
                  <a:srgbClr val="D8D8D8"/>
                </a:solidFill>
                <a:latin typeface="Courier New"/>
                <a:cs typeface="Courier New"/>
              </a:rPr>
              <a:t>O</a:t>
            </a:r>
            <a:endParaRPr baseline="45977" sz="2175">
              <a:latin typeface="Courier New"/>
              <a:cs typeface="Courier New"/>
            </a:endParaRPr>
          </a:p>
          <a:p>
            <a:pPr algn="r" marR="52705">
              <a:lnSpc>
                <a:spcPts val="2865"/>
              </a:lnSpc>
              <a:tabLst>
                <a:tab pos="1146810" algn="l"/>
              </a:tabLst>
            </a:pPr>
            <a:r>
              <a:rPr dirty="0" sz="2700">
                <a:solidFill>
                  <a:srgbClr val="E2E2E2"/>
                </a:solidFill>
                <a:latin typeface="Arial"/>
                <a:cs typeface="Arial"/>
              </a:rPr>
              <a:t>JUN</a:t>
            </a:r>
            <a:r>
              <a:rPr dirty="0" sz="2700" spc="-39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2700" spc="-405">
                <a:solidFill>
                  <a:srgbClr val="E2E2E2"/>
                </a:solidFill>
                <a:latin typeface="Arial"/>
                <a:cs typeface="Arial"/>
              </a:rPr>
              <a:t>E</a:t>
            </a:r>
            <a:r>
              <a:rPr dirty="0" sz="2700">
                <a:solidFill>
                  <a:srgbClr val="E2E2E2"/>
                </a:solidFill>
                <a:latin typeface="Arial"/>
                <a:cs typeface="Arial"/>
              </a:rPr>
              <a:t>	</a:t>
            </a:r>
            <a:r>
              <a:rPr dirty="0" sz="2700" spc="-50">
                <a:solidFill>
                  <a:srgbClr val="D8D8D8"/>
                </a:solidFill>
                <a:latin typeface="Arial"/>
                <a:cs typeface="Arial"/>
              </a:rPr>
              <a:t>”</a:t>
            </a:r>
            <a:endParaRPr sz="2700">
              <a:latin typeface="Arial"/>
              <a:cs typeface="Arial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6350" y="6229350"/>
            <a:ext cx="12179300" cy="133350"/>
          </a:xfrm>
          <a:custGeom>
            <a:avLst/>
            <a:gdLst/>
            <a:ahLst/>
            <a:cxnLst/>
            <a:rect l="l" t="t" r="r" b="b"/>
            <a:pathLst>
              <a:path w="12179300" h="133350">
                <a:moveTo>
                  <a:pt x="12179296" y="133349"/>
                </a:moveTo>
                <a:lnTo>
                  <a:pt x="0" y="133349"/>
                </a:lnTo>
                <a:lnTo>
                  <a:pt x="0" y="0"/>
                </a:lnTo>
                <a:lnTo>
                  <a:pt x="12179296" y="0"/>
                </a:lnTo>
                <a:lnTo>
                  <a:pt x="12179296" y="133349"/>
                </a:lnTo>
                <a:close/>
              </a:path>
            </a:pathLst>
          </a:custGeom>
          <a:solidFill>
            <a:srgbClr val="16161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6350" y="6477000"/>
            <a:ext cx="12179300" cy="139700"/>
          </a:xfrm>
          <a:custGeom>
            <a:avLst/>
            <a:gdLst/>
            <a:ahLst/>
            <a:cxnLst/>
            <a:rect l="l" t="t" r="r" b="b"/>
            <a:pathLst>
              <a:path w="12179300" h="139700">
                <a:moveTo>
                  <a:pt x="12179296" y="139700"/>
                </a:moveTo>
                <a:lnTo>
                  <a:pt x="0" y="139700"/>
                </a:lnTo>
                <a:lnTo>
                  <a:pt x="0" y="0"/>
                </a:lnTo>
                <a:lnTo>
                  <a:pt x="12179296" y="0"/>
                </a:lnTo>
                <a:lnTo>
                  <a:pt x="12179296" y="139700"/>
                </a:lnTo>
                <a:close/>
              </a:path>
            </a:pathLst>
          </a:custGeom>
          <a:solidFill>
            <a:srgbClr val="16161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297769" y="6143744"/>
            <a:ext cx="2572385" cy="50165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sz="1200" spc="-10">
                <a:solidFill>
                  <a:srgbClr val="E2E2E2"/>
                </a:solidFill>
                <a:latin typeface="Arial"/>
                <a:cs typeface="Arial"/>
                <a:hlinkClick r:id="rId5"/>
              </a:rPr>
              <a:t>VRIJE</a:t>
            </a:r>
            <a:r>
              <a:rPr dirty="0" sz="1200" spc="-25">
                <a:solidFill>
                  <a:srgbClr val="E2E2E2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1200">
                <a:solidFill>
                  <a:srgbClr val="E2E2E2"/>
                </a:solidFill>
                <a:latin typeface="Arial"/>
                <a:cs typeface="Arial"/>
                <a:hlinkClick r:id="rId5"/>
              </a:rPr>
              <a:t>U</a:t>
            </a:r>
            <a:r>
              <a:rPr dirty="0" sz="1200" spc="105">
                <a:solidFill>
                  <a:srgbClr val="E2E2E2"/>
                </a:solidFill>
                <a:latin typeface="Arial"/>
                <a:cs typeface="Arial"/>
                <a:hlinkClick r:id="rId5"/>
              </a:rPr>
              <a:t>  </a:t>
            </a:r>
            <a:r>
              <a:rPr dirty="0" sz="1200" spc="-25">
                <a:solidFill>
                  <a:srgbClr val="E2E2E2"/>
                </a:solidFill>
                <a:latin typeface="Arial"/>
                <a:cs typeface="Arial"/>
                <a:hlinkClick r:id="rId5"/>
              </a:rPr>
              <a:t>IVERS</a:t>
            </a:r>
            <a:r>
              <a:rPr dirty="0" sz="1200" spc="50">
                <a:solidFill>
                  <a:srgbClr val="E2E2E2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1200">
                <a:solidFill>
                  <a:srgbClr val="E2E2E2"/>
                </a:solidFill>
                <a:latin typeface="Arial"/>
                <a:cs typeface="Arial"/>
                <a:hlinkClick r:id="rId5"/>
              </a:rPr>
              <a:t>TEIT</a:t>
            </a:r>
            <a:r>
              <a:rPr dirty="0" sz="1200" spc="-20">
                <a:solidFill>
                  <a:srgbClr val="E2E2E2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1200">
                <a:solidFill>
                  <a:srgbClr val="E2E2E2"/>
                </a:solidFill>
                <a:latin typeface="Arial"/>
                <a:cs typeface="Arial"/>
                <a:hlinkClick r:id="rId5"/>
              </a:rPr>
              <a:t>AMS</a:t>
            </a:r>
            <a:r>
              <a:rPr dirty="0" sz="1200" spc="490">
                <a:solidFill>
                  <a:srgbClr val="E2E2E2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1200" spc="-10">
                <a:solidFill>
                  <a:srgbClr val="E2E2E2"/>
                </a:solidFill>
                <a:latin typeface="Arial"/>
                <a:cs typeface="Arial"/>
                <a:hlinkClick r:id="rId5"/>
              </a:rPr>
              <a:t>ERDAM</a:t>
            </a:r>
            <a:endParaRPr sz="1200">
              <a:latin typeface="Arial"/>
              <a:cs typeface="Arial"/>
            </a:endParaRPr>
          </a:p>
          <a:p>
            <a:pPr marL="152400">
              <a:lnSpc>
                <a:spcPct val="100000"/>
              </a:lnSpc>
              <a:spcBef>
                <a:spcPts val="359"/>
              </a:spcBef>
            </a:pPr>
            <a:r>
              <a:rPr dirty="0" sz="1350" spc="-55">
                <a:solidFill>
                  <a:srgbClr val="E2E2E2"/>
                </a:solidFill>
                <a:latin typeface="Arial"/>
                <a:cs typeface="Arial"/>
                <a:hlinkClick r:id="rId5"/>
              </a:rPr>
              <a:t>PROFSCHREPEL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0400" y="2813050"/>
            <a:ext cx="5721350" cy="297815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26150" y="2470150"/>
            <a:ext cx="361950" cy="14605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37350" y="2495550"/>
            <a:ext cx="4876800" cy="320675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997450" y="1092200"/>
            <a:ext cx="2197100" cy="844550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0" y="460163"/>
            <a:ext cx="12191365" cy="0"/>
          </a:xfrm>
          <a:custGeom>
            <a:avLst/>
            <a:gdLst/>
            <a:ahLst/>
            <a:cxnLst/>
            <a:rect l="l" t="t" r="r" b="b"/>
            <a:pathLst>
              <a:path w="12191365" h="0">
                <a:moveTo>
                  <a:pt x="0" y="0"/>
                </a:moveTo>
                <a:lnTo>
                  <a:pt x="12191150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50195" y="134055"/>
            <a:ext cx="246761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40">
                <a:latin typeface="Cambria"/>
                <a:cs typeface="Cambria"/>
              </a:rPr>
              <a:t>0enAI</a:t>
            </a:r>
            <a:r>
              <a:rPr dirty="0" sz="1050" spc="25">
                <a:latin typeface="Cambria"/>
                <a:cs typeface="Cambria"/>
              </a:rPr>
              <a:t> </a:t>
            </a:r>
            <a:r>
              <a:rPr dirty="0" sz="1050" spc="-30">
                <a:latin typeface="Cambria"/>
                <a:cs typeface="Cambria"/>
              </a:rPr>
              <a:t>Competitive</a:t>
            </a:r>
            <a:r>
              <a:rPr dirty="0" sz="1050" spc="40">
                <a:latin typeface="Cambria"/>
                <a:cs typeface="Cambria"/>
              </a:rPr>
              <a:t> </a:t>
            </a:r>
            <a:r>
              <a:rPr dirty="0" sz="1050" spc="-30">
                <a:latin typeface="Cambria"/>
                <a:cs typeface="Cambria"/>
              </a:rPr>
              <a:t>Dynamics</a:t>
            </a:r>
            <a:r>
              <a:rPr dirty="0" sz="1050" spc="5">
                <a:latin typeface="Cambria"/>
                <a:cs typeface="Cambria"/>
              </a:rPr>
              <a:t> </a:t>
            </a:r>
            <a:r>
              <a:rPr dirty="0" sz="1050" spc="-25">
                <a:latin typeface="Cambria"/>
                <a:cs typeface="Cambria"/>
              </a:rPr>
              <a:t>and</a:t>
            </a:r>
            <a:r>
              <a:rPr dirty="0" sz="1050" spc="35">
                <a:latin typeface="Cambria"/>
                <a:cs typeface="Cambria"/>
              </a:rPr>
              <a:t> </a:t>
            </a:r>
            <a:r>
              <a:rPr dirty="0" sz="1050" spc="-10">
                <a:latin typeface="Cambria"/>
                <a:cs typeface="Cambria"/>
              </a:rPr>
              <a:t>Challenges</a:t>
            </a:r>
            <a:endParaRPr sz="105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13679" y="2463270"/>
            <a:ext cx="506730" cy="13652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00" spc="-25">
                <a:latin typeface="Cambria"/>
                <a:cs typeface="Cambria"/>
              </a:rPr>
              <a:t>Hugging</a:t>
            </a:r>
            <a:r>
              <a:rPr dirty="0" sz="700" spc="30">
                <a:latin typeface="Cambria"/>
                <a:cs typeface="Cambria"/>
              </a:rPr>
              <a:t> </a:t>
            </a:r>
            <a:r>
              <a:rPr dirty="0" sz="700" spc="-20">
                <a:latin typeface="Cambria"/>
                <a:cs typeface="Cambria"/>
              </a:rPr>
              <a:t>Face</a:t>
            </a:r>
            <a:endParaRPr sz="70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836440" y="121708"/>
            <a:ext cx="320040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120">
                <a:latin typeface="Cambria"/>
                <a:cs typeface="Cambria"/>
              </a:rPr>
              <a:t>OECD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197759" y="2481791"/>
            <a:ext cx="236854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>
                <a:solidFill>
                  <a:srgbClr val="1A1A1A"/>
                </a:solidFill>
                <a:latin typeface="Cambria"/>
                <a:cs typeface="Cambria"/>
              </a:rPr>
              <a:t>u</a:t>
            </a:r>
            <a:r>
              <a:rPr dirty="0" sz="550" spc="-3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550" spc="-25">
                <a:solidFill>
                  <a:srgbClr val="1F1F1F"/>
                </a:solidFill>
                <a:latin typeface="Cambria"/>
                <a:cs typeface="Cambria"/>
              </a:rPr>
              <a:t>odeTs</a:t>
            </a:r>
            <a:endParaRPr sz="55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627859" y="2481791"/>
            <a:ext cx="27495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10">
                <a:solidFill>
                  <a:srgbClr val="1F1F1F"/>
                </a:solidFill>
                <a:latin typeface="Cambria"/>
                <a:cs typeface="Cambria"/>
              </a:rPr>
              <a:t>Datasets</a:t>
            </a:r>
            <a:endParaRPr sz="55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098048" y="2481791"/>
            <a:ext cx="23812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10">
                <a:solidFill>
                  <a:srgbClr val="212121"/>
                </a:solidFill>
                <a:latin typeface="Cambria"/>
                <a:cs typeface="Cambria"/>
              </a:rPr>
              <a:t>Spaces</a:t>
            </a:r>
            <a:endParaRPr sz="550">
              <a:latin typeface="Cambria"/>
              <a:cs typeface="Cambri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523173" y="2481791"/>
            <a:ext cx="18224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10">
                <a:solidFill>
                  <a:srgbClr val="212121"/>
                </a:solidFill>
                <a:latin typeface="Cambria"/>
                <a:cs typeface="Cambria"/>
              </a:rPr>
              <a:t>Posts</a:t>
            </a:r>
            <a:endParaRPr sz="550">
              <a:latin typeface="Cambria"/>
              <a:cs typeface="Cambri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897859" y="2481791"/>
            <a:ext cx="17081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20">
                <a:solidFill>
                  <a:srgbClr val="212121"/>
                </a:solidFill>
                <a:latin typeface="Cambria"/>
                <a:cs typeface="Cambria"/>
              </a:rPr>
              <a:t>Docs</a:t>
            </a:r>
            <a:endParaRPr sz="550">
              <a:latin typeface="Cambria"/>
              <a:cs typeface="Cambri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158173" y="2481791"/>
            <a:ext cx="229870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10">
                <a:solidFill>
                  <a:srgbClr val="1C1C1C"/>
                </a:solidFill>
                <a:latin typeface="Cambria"/>
                <a:cs typeface="Cambria"/>
              </a:rPr>
              <a:t>Pricing</a:t>
            </a:r>
            <a:endParaRPr sz="550">
              <a:latin typeface="Cambria"/>
              <a:cs typeface="Cambri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71742" y="6148740"/>
            <a:ext cx="4003040" cy="2406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00" spc="-100">
                <a:latin typeface="Calibri"/>
                <a:cs typeface="Calibri"/>
              </a:rPr>
              <a:t>Some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75">
                <a:latin typeface="Calibri"/>
                <a:cs typeface="Calibri"/>
              </a:rPr>
              <a:t>models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90">
                <a:latin typeface="Calibri"/>
                <a:cs typeface="Calibri"/>
              </a:rPr>
              <a:t>are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95">
                <a:latin typeface="Calibri"/>
                <a:cs typeface="Calibri"/>
              </a:rPr>
              <a:t>downloaded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105">
                <a:latin typeface="Calibri"/>
                <a:cs typeface="Calibri"/>
              </a:rPr>
              <a:t>over</a:t>
            </a:r>
            <a:r>
              <a:rPr dirty="0" sz="1400" spc="-60">
                <a:latin typeface="Calibri"/>
                <a:cs typeface="Calibri"/>
              </a:rPr>
              <a:t> </a:t>
            </a:r>
            <a:r>
              <a:rPr dirty="0" sz="1400" spc="-375">
                <a:latin typeface="Calibri"/>
                <a:cs typeface="Calibri"/>
              </a:rPr>
              <a:t>1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65">
                <a:latin typeface="Calibri"/>
                <a:cs typeface="Calibri"/>
              </a:rPr>
              <a:t>million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60">
                <a:latin typeface="Calibri"/>
                <a:cs typeface="Calibri"/>
              </a:rPr>
              <a:t>times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90">
                <a:latin typeface="Calibri"/>
                <a:cs typeface="Calibri"/>
              </a:rPr>
              <a:t>per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month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751022" y="2481791"/>
            <a:ext cx="21272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10">
                <a:solidFill>
                  <a:srgbClr val="111111"/>
                </a:solidFill>
                <a:latin typeface="Consolas"/>
                <a:cs typeface="Consolas"/>
              </a:rPr>
              <a:t>Logtn</a:t>
            </a:r>
            <a:endParaRPr sz="550">
              <a:latin typeface="Consolas"/>
              <a:cs typeface="Consolas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440298" y="3404482"/>
            <a:ext cx="549275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>
                <a:solidFill>
                  <a:srgbClr val="0C0C0C"/>
                </a:solidFill>
                <a:latin typeface="Cambria"/>
                <a:cs typeface="Cambria"/>
              </a:rPr>
              <a:t>Claude</a:t>
            </a:r>
            <a:r>
              <a:rPr dirty="0" sz="1100" spc="-1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100" spc="-50">
                <a:latin typeface="Cambria"/>
                <a:cs typeface="Cambria"/>
              </a:rPr>
              <a:t>3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8035951" y="131056"/>
            <a:ext cx="841375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 spc="-50">
                <a:latin typeface="Cambria"/>
                <a:cs typeface="Cambria"/>
              </a:rPr>
              <a:t>@ProfSchrepeI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8934208" y="5783262"/>
            <a:ext cx="468630" cy="2254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00" spc="-10">
                <a:latin typeface="Calibri"/>
                <a:cs typeface="Calibri"/>
                <a:hlinkClick r:id="rId6"/>
              </a:rPr>
              <a:t>source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631161" y="127881"/>
            <a:ext cx="394335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 spc="-20">
                <a:latin typeface="Cambria"/>
                <a:cs typeface="Cambria"/>
              </a:rPr>
              <a:t>Page </a:t>
            </a:r>
            <a:r>
              <a:rPr dirty="0" sz="1100" spc="-50">
                <a:latin typeface="Cambria"/>
                <a:cs typeface="Cambria"/>
              </a:rPr>
              <a:t>9</a:t>
            </a:r>
            <a:endParaRPr sz="11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7450" y="1092200"/>
            <a:ext cx="2197100" cy="84455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142364" y="2306320"/>
            <a:ext cx="0" cy="3680460"/>
          </a:xfrm>
          <a:custGeom>
            <a:avLst/>
            <a:gdLst/>
            <a:ahLst/>
            <a:cxnLst/>
            <a:rect l="l" t="t" r="r" b="b"/>
            <a:pathLst>
              <a:path w="0" h="3680460">
                <a:moveTo>
                  <a:pt x="0" y="3680459"/>
                </a:moveTo>
                <a:lnTo>
                  <a:pt x="0" y="0"/>
                </a:lnTo>
              </a:path>
            </a:pathLst>
          </a:custGeom>
          <a:ln w="8889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1137919" y="2306320"/>
            <a:ext cx="9897745" cy="3680460"/>
            <a:chOff x="1137919" y="2306320"/>
            <a:chExt cx="9897745" cy="3680460"/>
          </a:xfrm>
        </p:grpSpPr>
        <p:sp>
          <p:nvSpPr>
            <p:cNvPr id="5" name="object 5" descr=""/>
            <p:cNvSpPr/>
            <p:nvPr/>
          </p:nvSpPr>
          <p:spPr>
            <a:xfrm>
              <a:off x="11031007" y="2306320"/>
              <a:ext cx="0" cy="3680460"/>
            </a:xfrm>
            <a:custGeom>
              <a:avLst/>
              <a:gdLst/>
              <a:ahLst/>
              <a:cxnLst/>
              <a:rect l="l" t="t" r="r" b="b"/>
              <a:pathLst>
                <a:path w="0" h="3680460">
                  <a:moveTo>
                    <a:pt x="0" y="3680459"/>
                  </a:moveTo>
                  <a:lnTo>
                    <a:pt x="0" y="0"/>
                  </a:lnTo>
                </a:path>
              </a:pathLst>
            </a:custGeom>
            <a:ln w="8889">
              <a:solidFill>
                <a:srgbClr val="2B2B2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137919" y="2310765"/>
              <a:ext cx="9897745" cy="0"/>
            </a:xfrm>
            <a:custGeom>
              <a:avLst/>
              <a:gdLst/>
              <a:ahLst/>
              <a:cxnLst/>
              <a:rect l="l" t="t" r="r" b="b"/>
              <a:pathLst>
                <a:path w="9897745" h="0">
                  <a:moveTo>
                    <a:pt x="0" y="0"/>
                  </a:moveTo>
                  <a:lnTo>
                    <a:pt x="9897530" y="0"/>
                  </a:lnTo>
                </a:path>
              </a:pathLst>
            </a:custGeom>
            <a:ln w="8889">
              <a:solidFill>
                <a:srgbClr val="2B2B2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137919" y="5982335"/>
              <a:ext cx="9897745" cy="0"/>
            </a:xfrm>
            <a:custGeom>
              <a:avLst/>
              <a:gdLst/>
              <a:ahLst/>
              <a:cxnLst/>
              <a:rect l="l" t="t" r="r" b="b"/>
              <a:pathLst>
                <a:path w="9897745" h="0">
                  <a:moveTo>
                    <a:pt x="0" y="0"/>
                  </a:moveTo>
                  <a:lnTo>
                    <a:pt x="9897530" y="0"/>
                  </a:lnTo>
                </a:path>
              </a:pathLst>
            </a:custGeom>
            <a:ln w="8889">
              <a:solidFill>
                <a:srgbClr val="2B2B2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0" y="460163"/>
            <a:ext cx="12191365" cy="0"/>
          </a:xfrm>
          <a:custGeom>
            <a:avLst/>
            <a:gdLst/>
            <a:ahLst/>
            <a:cxnLst/>
            <a:rect l="l" t="t" r="r" b="b"/>
            <a:pathLst>
              <a:path w="12191365" h="0">
                <a:moveTo>
                  <a:pt x="0" y="0"/>
                </a:moveTo>
                <a:lnTo>
                  <a:pt x="12191150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50897" y="121708"/>
            <a:ext cx="245935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180">
                <a:latin typeface="Arial"/>
                <a:cs typeface="Arial"/>
              </a:rPr>
              <a:t>GenAI</a:t>
            </a:r>
            <a:r>
              <a:rPr dirty="0" sz="1150" spc="65">
                <a:latin typeface="Arial"/>
                <a:cs typeface="Arial"/>
              </a:rPr>
              <a:t> </a:t>
            </a:r>
            <a:r>
              <a:rPr dirty="0" sz="1150" spc="-100">
                <a:latin typeface="Arial"/>
                <a:cs typeface="Arial"/>
              </a:rPr>
              <a:t>Competitive</a:t>
            </a:r>
            <a:r>
              <a:rPr dirty="0" sz="1150" spc="85">
                <a:latin typeface="Arial"/>
                <a:cs typeface="Arial"/>
              </a:rPr>
              <a:t> </a:t>
            </a:r>
            <a:r>
              <a:rPr dirty="0" sz="1150" spc="-120">
                <a:latin typeface="Arial"/>
                <a:cs typeface="Arial"/>
              </a:rPr>
              <a:t>Dynamics</a:t>
            </a:r>
            <a:r>
              <a:rPr dirty="0" sz="1150" spc="75">
                <a:latin typeface="Arial"/>
                <a:cs typeface="Arial"/>
              </a:rPr>
              <a:t> </a:t>
            </a:r>
            <a:r>
              <a:rPr dirty="0" sz="1150" spc="-130">
                <a:latin typeface="Arial"/>
                <a:cs typeface="Arial"/>
              </a:rPr>
              <a:t>and</a:t>
            </a:r>
            <a:r>
              <a:rPr dirty="0" sz="1150" spc="-5">
                <a:latin typeface="Arial"/>
                <a:cs typeface="Arial"/>
              </a:rPr>
              <a:t> </a:t>
            </a:r>
            <a:r>
              <a:rPr dirty="0" sz="1150" spc="-105">
                <a:latin typeface="Arial"/>
                <a:cs typeface="Arial"/>
              </a:rPr>
              <a:t>Challenges</a:t>
            </a:r>
            <a:endParaRPr sz="11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831588" y="121708"/>
            <a:ext cx="321310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275">
                <a:latin typeface="Arial"/>
                <a:cs typeface="Arial"/>
              </a:rPr>
              <a:t>OECD</a:t>
            </a:r>
            <a:endParaRPr sz="11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037979" y="137230"/>
            <a:ext cx="84328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60">
                <a:latin typeface="Arial"/>
                <a:cs typeface="Arial"/>
              </a:rPr>
              <a:t>@ProfSchrepeI</a:t>
            </a:r>
            <a:endParaRPr sz="10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54973" y="2403651"/>
            <a:ext cx="9451340" cy="346582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6350">
              <a:lnSpc>
                <a:spcPts val="4255"/>
              </a:lnSpc>
              <a:spcBef>
                <a:spcPts val="95"/>
              </a:spcBef>
            </a:pPr>
            <a:r>
              <a:rPr dirty="0" sz="3550" spc="-310">
                <a:latin typeface="Calibri"/>
                <a:cs typeface="Calibri"/>
              </a:rPr>
              <a:t>’Open’</a:t>
            </a:r>
            <a:r>
              <a:rPr dirty="0" sz="3550" spc="-35">
                <a:latin typeface="Calibri"/>
                <a:cs typeface="Calibri"/>
              </a:rPr>
              <a:t> </a:t>
            </a:r>
            <a:r>
              <a:rPr dirty="0" sz="3550" spc="-150">
                <a:latin typeface="Calibri"/>
                <a:cs typeface="Calibri"/>
              </a:rPr>
              <a:t>foundation</a:t>
            </a:r>
            <a:r>
              <a:rPr dirty="0" sz="3550" spc="25">
                <a:latin typeface="Calibri"/>
                <a:cs typeface="Calibri"/>
              </a:rPr>
              <a:t> </a:t>
            </a:r>
            <a:r>
              <a:rPr dirty="0" sz="3550" spc="-10">
                <a:latin typeface="Calibri"/>
                <a:cs typeface="Calibri"/>
              </a:rPr>
              <a:t>models</a:t>
            </a:r>
            <a:endParaRPr sz="3550">
              <a:latin typeface="Calibri"/>
              <a:cs typeface="Calibri"/>
            </a:endParaRPr>
          </a:p>
          <a:p>
            <a:pPr algn="ctr" marR="3810">
              <a:lnSpc>
                <a:spcPts val="4255"/>
              </a:lnSpc>
            </a:pPr>
            <a:r>
              <a:rPr dirty="0" sz="3550" spc="-330">
                <a:latin typeface="Arial"/>
                <a:cs typeface="Arial"/>
              </a:rPr>
              <a:t>power</a:t>
            </a:r>
            <a:r>
              <a:rPr dirty="0" sz="3550" spc="65">
                <a:latin typeface="Arial"/>
                <a:cs typeface="Arial"/>
              </a:rPr>
              <a:t> </a:t>
            </a:r>
            <a:r>
              <a:rPr dirty="0" sz="3550" spc="-235">
                <a:latin typeface="Arial"/>
                <a:cs typeface="Arial"/>
              </a:rPr>
              <a:t>strong</a:t>
            </a:r>
            <a:r>
              <a:rPr dirty="0" sz="3550" spc="-10">
                <a:latin typeface="Arial"/>
                <a:cs typeface="Arial"/>
              </a:rPr>
              <a:t> </a:t>
            </a:r>
            <a:r>
              <a:rPr dirty="0" sz="3550" spc="-190">
                <a:latin typeface="Arial"/>
                <a:cs typeface="Arial"/>
              </a:rPr>
              <a:t>competitive</a:t>
            </a:r>
            <a:r>
              <a:rPr dirty="0" sz="3550" spc="20">
                <a:latin typeface="Arial"/>
                <a:cs typeface="Arial"/>
              </a:rPr>
              <a:t> </a:t>
            </a:r>
            <a:r>
              <a:rPr dirty="0" sz="3550" spc="-285">
                <a:latin typeface="Arial"/>
                <a:cs typeface="Arial"/>
              </a:rPr>
              <a:t>dynamics:</a:t>
            </a:r>
            <a:endParaRPr sz="3550">
              <a:latin typeface="Arial"/>
              <a:cs typeface="Arial"/>
            </a:endParaRPr>
          </a:p>
          <a:p>
            <a:pPr marL="495300" indent="-284480">
              <a:lnSpc>
                <a:spcPct val="100000"/>
              </a:lnSpc>
              <a:spcBef>
                <a:spcPts val="3140"/>
              </a:spcBef>
              <a:buAutoNum type="arabicPeriod"/>
              <a:tabLst>
                <a:tab pos="495300" algn="l"/>
              </a:tabLst>
            </a:pPr>
            <a:r>
              <a:rPr dirty="0" sz="2550" spc="-85">
                <a:latin typeface="Calibri"/>
                <a:cs typeface="Calibri"/>
              </a:rPr>
              <a:t>They</a:t>
            </a:r>
            <a:r>
              <a:rPr dirty="0" sz="2550" spc="-60">
                <a:latin typeface="Calibri"/>
                <a:cs typeface="Calibri"/>
              </a:rPr>
              <a:t> </a:t>
            </a:r>
            <a:r>
              <a:rPr dirty="0" sz="2550">
                <a:latin typeface="Calibri"/>
                <a:cs typeface="Calibri"/>
              </a:rPr>
              <a:t>can</a:t>
            </a:r>
            <a:r>
              <a:rPr dirty="0" sz="2550" spc="-145">
                <a:latin typeface="Calibri"/>
                <a:cs typeface="Calibri"/>
              </a:rPr>
              <a:t> </a:t>
            </a:r>
            <a:r>
              <a:rPr dirty="0" sz="2550" spc="-85">
                <a:latin typeface="Calibri"/>
                <a:cs typeface="Calibri"/>
              </a:rPr>
              <a:t>be</a:t>
            </a:r>
            <a:r>
              <a:rPr dirty="0" sz="2550" spc="-55">
                <a:latin typeface="Calibri"/>
                <a:cs typeface="Calibri"/>
              </a:rPr>
              <a:t> </a:t>
            </a:r>
            <a:r>
              <a:rPr dirty="0" sz="2550" spc="-90">
                <a:latin typeface="Calibri"/>
                <a:cs typeface="Calibri"/>
              </a:rPr>
              <a:t>forked</a:t>
            </a:r>
            <a:r>
              <a:rPr dirty="0" sz="2550" spc="-170">
                <a:latin typeface="Calibri"/>
                <a:cs typeface="Calibri"/>
              </a:rPr>
              <a:t> </a:t>
            </a:r>
            <a:r>
              <a:rPr dirty="0" sz="2550" spc="-95">
                <a:latin typeface="Calibri"/>
                <a:cs typeface="Calibri"/>
              </a:rPr>
              <a:t>(1000</a:t>
            </a:r>
            <a:r>
              <a:rPr dirty="0" sz="2550" spc="-45">
                <a:latin typeface="Calibri"/>
                <a:cs typeface="Calibri"/>
              </a:rPr>
              <a:t> </a:t>
            </a:r>
            <a:r>
              <a:rPr dirty="0" sz="2550" spc="-20">
                <a:latin typeface="Calibri"/>
                <a:cs typeface="Calibri"/>
              </a:rPr>
              <a:t>forks</a:t>
            </a:r>
            <a:r>
              <a:rPr dirty="0" sz="2550" spc="-75">
                <a:latin typeface="Calibri"/>
                <a:cs typeface="Calibri"/>
              </a:rPr>
              <a:t> </a:t>
            </a:r>
            <a:r>
              <a:rPr dirty="0" sz="2550" spc="-160">
                <a:latin typeface="Calibri"/>
                <a:cs typeface="Calibri"/>
              </a:rPr>
              <a:t>on</a:t>
            </a:r>
            <a:r>
              <a:rPr dirty="0" sz="2550" spc="-45">
                <a:latin typeface="Calibri"/>
                <a:cs typeface="Calibri"/>
              </a:rPr>
              <a:t> </a:t>
            </a:r>
            <a:r>
              <a:rPr dirty="0" sz="2550" spc="-20">
                <a:latin typeface="Calibri"/>
                <a:cs typeface="Calibri"/>
              </a:rPr>
              <a:t>Llama</a:t>
            </a:r>
            <a:r>
              <a:rPr dirty="0" sz="2550" spc="-80">
                <a:latin typeface="Calibri"/>
                <a:cs typeface="Calibri"/>
              </a:rPr>
              <a:t> </a:t>
            </a:r>
            <a:r>
              <a:rPr dirty="0" sz="2550" spc="-110">
                <a:latin typeface="Calibri"/>
                <a:cs typeface="Calibri"/>
              </a:rPr>
              <a:t>3</a:t>
            </a:r>
            <a:r>
              <a:rPr dirty="0" sz="2550" spc="-55">
                <a:latin typeface="Calibri"/>
                <a:cs typeface="Calibri"/>
              </a:rPr>
              <a:t> </a:t>
            </a:r>
            <a:r>
              <a:rPr dirty="0" sz="2550">
                <a:latin typeface="Calibri"/>
                <a:cs typeface="Calibri"/>
              </a:rPr>
              <a:t>in</a:t>
            </a:r>
            <a:r>
              <a:rPr dirty="0" sz="2550" spc="-90">
                <a:latin typeface="Calibri"/>
                <a:cs typeface="Calibri"/>
              </a:rPr>
              <a:t> </a:t>
            </a:r>
            <a:r>
              <a:rPr dirty="0" sz="2550" spc="-120">
                <a:latin typeface="Calibri"/>
                <a:cs typeface="Calibri"/>
              </a:rPr>
              <a:t>one</a:t>
            </a:r>
            <a:r>
              <a:rPr dirty="0" sz="2550" spc="-20">
                <a:latin typeface="Calibri"/>
                <a:cs typeface="Calibri"/>
              </a:rPr>
              <a:t> </a:t>
            </a:r>
            <a:r>
              <a:rPr dirty="0" sz="2550" spc="-50">
                <a:latin typeface="Calibri"/>
                <a:cs typeface="Calibri"/>
              </a:rPr>
              <a:t>weekend)=</a:t>
            </a:r>
            <a:r>
              <a:rPr dirty="0" sz="2550" spc="35">
                <a:latin typeface="Calibri"/>
                <a:cs typeface="Calibri"/>
              </a:rPr>
              <a:t> </a:t>
            </a:r>
            <a:r>
              <a:rPr dirty="0" sz="2550" spc="-10">
                <a:latin typeface="Calibri"/>
                <a:cs typeface="Calibri"/>
              </a:rPr>
              <a:t>diversity</a:t>
            </a:r>
            <a:endParaRPr sz="2550">
              <a:latin typeface="Calibri"/>
              <a:cs typeface="Calibri"/>
            </a:endParaRPr>
          </a:p>
          <a:p>
            <a:pPr marL="363855" indent="-312420">
              <a:lnSpc>
                <a:spcPct val="100000"/>
              </a:lnSpc>
              <a:spcBef>
                <a:spcPts val="15"/>
              </a:spcBef>
              <a:buAutoNum type="arabicPeriod"/>
              <a:tabLst>
                <a:tab pos="363855" algn="l"/>
              </a:tabLst>
            </a:pPr>
            <a:r>
              <a:rPr dirty="0" sz="2550" spc="-285">
                <a:latin typeface="Arial"/>
                <a:cs typeface="Arial"/>
              </a:rPr>
              <a:t>They</a:t>
            </a:r>
            <a:r>
              <a:rPr dirty="0" sz="2550" spc="-55">
                <a:latin typeface="Arial"/>
                <a:cs typeface="Arial"/>
              </a:rPr>
              <a:t> </a:t>
            </a:r>
            <a:r>
              <a:rPr dirty="0" sz="2550" spc="-140">
                <a:latin typeface="Arial"/>
                <a:cs typeface="Arial"/>
              </a:rPr>
              <a:t>include</a:t>
            </a:r>
            <a:r>
              <a:rPr dirty="0" sz="2550" spc="-40">
                <a:latin typeface="Arial"/>
                <a:cs typeface="Arial"/>
              </a:rPr>
              <a:t> </a:t>
            </a:r>
            <a:r>
              <a:rPr dirty="0" sz="2550" spc="-75">
                <a:latin typeface="Arial"/>
                <a:cs typeface="Arial"/>
              </a:rPr>
              <a:t>limited/distributed</a:t>
            </a:r>
            <a:r>
              <a:rPr dirty="0" sz="2550" spc="-175">
                <a:latin typeface="Arial"/>
                <a:cs typeface="Arial"/>
              </a:rPr>
              <a:t> </a:t>
            </a:r>
            <a:r>
              <a:rPr dirty="0" sz="2550" spc="-195">
                <a:latin typeface="Arial"/>
                <a:cs typeface="Arial"/>
              </a:rPr>
              <a:t>amendment</a:t>
            </a:r>
            <a:r>
              <a:rPr dirty="0" sz="2550" spc="185">
                <a:latin typeface="Arial"/>
                <a:cs typeface="Arial"/>
              </a:rPr>
              <a:t> </a:t>
            </a:r>
            <a:r>
              <a:rPr dirty="0" sz="2550" spc="-235">
                <a:latin typeface="Arial"/>
                <a:cs typeface="Arial"/>
              </a:rPr>
              <a:t>and</a:t>
            </a:r>
            <a:r>
              <a:rPr dirty="0" sz="2550" spc="-75">
                <a:latin typeface="Arial"/>
                <a:cs typeface="Arial"/>
              </a:rPr>
              <a:t> </a:t>
            </a:r>
            <a:r>
              <a:rPr dirty="0" sz="2550" spc="-110">
                <a:latin typeface="Arial"/>
                <a:cs typeface="Arial"/>
              </a:rPr>
              <a:t>termination</a:t>
            </a:r>
            <a:r>
              <a:rPr dirty="0" sz="2550" spc="100">
                <a:latin typeface="Arial"/>
                <a:cs typeface="Arial"/>
              </a:rPr>
              <a:t> </a:t>
            </a:r>
            <a:r>
              <a:rPr dirty="0" sz="2550" spc="-80">
                <a:latin typeface="Arial"/>
                <a:cs typeface="Arial"/>
              </a:rPr>
              <a:t>provisions</a:t>
            </a:r>
            <a:endParaRPr sz="2550">
              <a:latin typeface="Arial"/>
              <a:cs typeface="Arial"/>
            </a:endParaRPr>
          </a:p>
          <a:p>
            <a:pPr marL="2192655" indent="-316865">
              <a:lnSpc>
                <a:spcPct val="100000"/>
              </a:lnSpc>
              <a:spcBef>
                <a:spcPts val="40"/>
              </a:spcBef>
              <a:buAutoNum type="arabicPeriod"/>
              <a:tabLst>
                <a:tab pos="2192655" algn="l"/>
              </a:tabLst>
            </a:pPr>
            <a:r>
              <a:rPr dirty="0" sz="2550" spc="-285">
                <a:latin typeface="Arial"/>
                <a:cs typeface="Arial"/>
              </a:rPr>
              <a:t>They</a:t>
            </a:r>
            <a:r>
              <a:rPr dirty="0" sz="2550" spc="15">
                <a:latin typeface="Arial"/>
                <a:cs typeface="Arial"/>
              </a:rPr>
              <a:t> </a:t>
            </a:r>
            <a:r>
              <a:rPr dirty="0" sz="2550" spc="-160">
                <a:latin typeface="Arial"/>
                <a:cs typeface="Arial"/>
              </a:rPr>
              <a:t>include</a:t>
            </a:r>
            <a:r>
              <a:rPr dirty="0" sz="2550" spc="45">
                <a:latin typeface="Arial"/>
                <a:cs typeface="Arial"/>
              </a:rPr>
              <a:t> </a:t>
            </a:r>
            <a:r>
              <a:rPr dirty="0" sz="2550" spc="-100">
                <a:latin typeface="Arial"/>
                <a:cs typeface="Arial"/>
              </a:rPr>
              <a:t>"anti-</a:t>
            </a:r>
            <a:r>
              <a:rPr dirty="0" sz="2550" spc="-125">
                <a:latin typeface="Arial"/>
                <a:cs typeface="Arial"/>
              </a:rPr>
              <a:t>opportunism"</a:t>
            </a:r>
            <a:r>
              <a:rPr dirty="0" sz="2550" spc="-190">
                <a:latin typeface="Arial"/>
                <a:cs typeface="Arial"/>
              </a:rPr>
              <a:t> </a:t>
            </a:r>
            <a:r>
              <a:rPr dirty="0" sz="2550" spc="-40">
                <a:latin typeface="Arial"/>
                <a:cs typeface="Arial"/>
              </a:rPr>
              <a:t>provisions</a:t>
            </a:r>
            <a:endParaRPr sz="2550">
              <a:latin typeface="Arial"/>
              <a:cs typeface="Arial"/>
            </a:endParaRPr>
          </a:p>
          <a:p>
            <a:pPr marL="337820" marR="5080" indent="-325755">
              <a:lnSpc>
                <a:spcPct val="101299"/>
              </a:lnSpc>
              <a:buAutoNum type="arabicPeriod"/>
              <a:tabLst>
                <a:tab pos="2160270" algn="l"/>
              </a:tabLst>
            </a:pPr>
            <a:r>
              <a:rPr dirty="0" sz="2550" spc="-285">
                <a:latin typeface="Arial"/>
                <a:cs typeface="Arial"/>
              </a:rPr>
              <a:t>They</a:t>
            </a:r>
            <a:r>
              <a:rPr dirty="0" sz="2550" spc="30">
                <a:latin typeface="Arial"/>
                <a:cs typeface="Arial"/>
              </a:rPr>
              <a:t> </a:t>
            </a:r>
            <a:r>
              <a:rPr dirty="0" sz="2550" spc="-275">
                <a:latin typeface="Arial"/>
                <a:cs typeface="Arial"/>
              </a:rPr>
              <a:t>do</a:t>
            </a:r>
            <a:r>
              <a:rPr dirty="0" sz="2550" spc="-90">
                <a:latin typeface="Arial"/>
                <a:cs typeface="Arial"/>
              </a:rPr>
              <a:t> </a:t>
            </a:r>
            <a:r>
              <a:rPr dirty="0" sz="2550" spc="-140">
                <a:latin typeface="Arial"/>
                <a:cs typeface="Arial"/>
              </a:rPr>
              <a:t>not</a:t>
            </a:r>
            <a:r>
              <a:rPr dirty="0" sz="2550" spc="-55">
                <a:latin typeface="Arial"/>
                <a:cs typeface="Arial"/>
              </a:rPr>
              <a:t> restrict</a:t>
            </a:r>
            <a:r>
              <a:rPr dirty="0" sz="2550" spc="-100">
                <a:latin typeface="Arial"/>
                <a:cs typeface="Arial"/>
              </a:rPr>
              <a:t> </a:t>
            </a:r>
            <a:r>
              <a:rPr dirty="0" sz="2550" spc="-80">
                <a:latin typeface="Arial"/>
                <a:cs typeface="Arial"/>
              </a:rPr>
              <a:t>interoperability</a:t>
            </a:r>
            <a:r>
              <a:rPr dirty="0" sz="2550" spc="-55">
                <a:latin typeface="Arial"/>
                <a:cs typeface="Arial"/>
              </a:rPr>
              <a:t> </a:t>
            </a:r>
            <a:r>
              <a:rPr dirty="0" sz="2550">
                <a:latin typeface="Arial"/>
                <a:cs typeface="Arial"/>
              </a:rPr>
              <a:t>/ </a:t>
            </a:r>
            <a:r>
              <a:rPr dirty="0" sz="2550" spc="-220">
                <a:latin typeface="Arial"/>
                <a:cs typeface="Arial"/>
              </a:rPr>
              <a:t>access</a:t>
            </a:r>
            <a:r>
              <a:rPr dirty="0" sz="2550" spc="5">
                <a:latin typeface="Arial"/>
                <a:cs typeface="Arial"/>
              </a:rPr>
              <a:t> </a:t>
            </a:r>
            <a:r>
              <a:rPr dirty="0" sz="2550" spc="-105">
                <a:latin typeface="Arial"/>
                <a:cs typeface="Arial"/>
              </a:rPr>
              <a:t>to</a:t>
            </a:r>
            <a:r>
              <a:rPr dirty="0" sz="2550" spc="-95">
                <a:latin typeface="Arial"/>
                <a:cs typeface="Arial"/>
              </a:rPr>
              <a:t> </a:t>
            </a:r>
            <a:r>
              <a:rPr dirty="0" sz="2550" spc="-120">
                <a:latin typeface="Arial"/>
                <a:cs typeface="Arial"/>
              </a:rPr>
              <a:t>the</a:t>
            </a:r>
            <a:r>
              <a:rPr dirty="0" sz="2550" spc="-30">
                <a:latin typeface="Arial"/>
                <a:cs typeface="Arial"/>
              </a:rPr>
              <a:t> </a:t>
            </a:r>
            <a:r>
              <a:rPr dirty="0" sz="2550" spc="-350">
                <a:latin typeface="Arial"/>
                <a:cs typeface="Arial"/>
              </a:rPr>
              <a:t>API</a:t>
            </a:r>
            <a:r>
              <a:rPr dirty="0" sz="2550" spc="-170">
                <a:latin typeface="Arial"/>
                <a:cs typeface="Arial"/>
              </a:rPr>
              <a:t> </a:t>
            </a:r>
            <a:r>
              <a:rPr dirty="0" sz="2550" spc="-245">
                <a:latin typeface="Arial"/>
                <a:cs typeface="Arial"/>
              </a:rPr>
              <a:t>=</a:t>
            </a:r>
            <a:r>
              <a:rPr dirty="0" sz="2550" spc="-195">
                <a:latin typeface="Arial"/>
                <a:cs typeface="Arial"/>
              </a:rPr>
              <a:t> </a:t>
            </a:r>
            <a:r>
              <a:rPr dirty="0" sz="2550" spc="-20">
                <a:latin typeface="Arial"/>
                <a:cs typeface="Arial"/>
              </a:rPr>
              <a:t>little</a:t>
            </a:r>
            <a:r>
              <a:rPr dirty="0" sz="2550" spc="-120">
                <a:latin typeface="Arial"/>
                <a:cs typeface="Arial"/>
              </a:rPr>
              <a:t> </a:t>
            </a:r>
            <a:r>
              <a:rPr dirty="0" sz="2550" spc="-135">
                <a:latin typeface="Arial"/>
                <a:cs typeface="Arial"/>
              </a:rPr>
              <a:t>leveraging </a:t>
            </a:r>
            <a:r>
              <a:rPr dirty="0" sz="2550" spc="-135">
                <a:latin typeface="Arial"/>
                <a:cs typeface="Arial"/>
              </a:rPr>
              <a:t>	</a:t>
            </a:r>
            <a:r>
              <a:rPr dirty="0" sz="2550" spc="-210">
                <a:latin typeface="Arial"/>
                <a:cs typeface="Arial"/>
              </a:rPr>
              <a:t>power</a:t>
            </a:r>
            <a:r>
              <a:rPr dirty="0" sz="2550" spc="-140">
                <a:latin typeface="Arial"/>
                <a:cs typeface="Arial"/>
              </a:rPr>
              <a:t> </a:t>
            </a:r>
            <a:r>
              <a:rPr dirty="0" sz="2550" spc="-180">
                <a:latin typeface="Arial"/>
                <a:cs typeface="Arial"/>
              </a:rPr>
              <a:t>(address</a:t>
            </a:r>
            <a:r>
              <a:rPr dirty="0" sz="2550" spc="-45">
                <a:latin typeface="Arial"/>
                <a:cs typeface="Arial"/>
              </a:rPr>
              <a:t> </a:t>
            </a:r>
            <a:r>
              <a:rPr dirty="0" sz="2550" spc="-254">
                <a:latin typeface="Arial"/>
                <a:cs typeface="Arial"/>
              </a:rPr>
              <a:t>many</a:t>
            </a:r>
            <a:r>
              <a:rPr dirty="0" sz="2550" spc="-15">
                <a:latin typeface="Arial"/>
                <a:cs typeface="Arial"/>
              </a:rPr>
              <a:t> </a:t>
            </a:r>
            <a:r>
              <a:rPr dirty="0" sz="2550" spc="-50">
                <a:latin typeface="Arial"/>
                <a:cs typeface="Arial"/>
              </a:rPr>
              <a:t>antitrust</a:t>
            </a:r>
            <a:r>
              <a:rPr dirty="0" sz="2550" spc="-30">
                <a:latin typeface="Arial"/>
                <a:cs typeface="Arial"/>
              </a:rPr>
              <a:t> </a:t>
            </a:r>
            <a:r>
              <a:rPr dirty="0" sz="2550" spc="-60">
                <a:latin typeface="Arial"/>
                <a:cs typeface="Arial"/>
              </a:rPr>
              <a:t>concerns)</a:t>
            </a:r>
            <a:endParaRPr sz="25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860076" y="6174316"/>
            <a:ext cx="462280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heavy" sz="1450" spc="-80">
                <a:uFill>
                  <a:solidFill>
                    <a:srgbClr val="3F3B3B"/>
                  </a:solidFill>
                </a:uFill>
                <a:latin typeface="Calibri"/>
                <a:cs typeface="Calibri"/>
                <a:hlinkClick r:id="rId3"/>
              </a:rPr>
              <a:t>source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882534" y="143404"/>
            <a:ext cx="138430" cy="1809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00" spc="-50">
                <a:latin typeface="Calibri"/>
                <a:cs typeface="Calibri"/>
              </a:rPr>
              <a:t>10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2165" y="121708"/>
            <a:ext cx="246316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85">
                <a:latin typeface="Calibri"/>
                <a:cs typeface="Calibri"/>
              </a:rPr>
              <a:t>GenAI</a:t>
            </a:r>
            <a:r>
              <a:rPr dirty="0" sz="1150" spc="30">
                <a:latin typeface="Calibri"/>
                <a:cs typeface="Calibri"/>
              </a:rPr>
              <a:t> </a:t>
            </a:r>
            <a:r>
              <a:rPr dirty="0" sz="1150" spc="-55">
                <a:latin typeface="Calibri"/>
                <a:cs typeface="Calibri"/>
              </a:rPr>
              <a:t>Competitive</a:t>
            </a:r>
            <a:r>
              <a:rPr dirty="0" sz="1150" spc="40">
                <a:latin typeface="Calibri"/>
                <a:cs typeface="Calibri"/>
              </a:rPr>
              <a:t> </a:t>
            </a:r>
            <a:r>
              <a:rPr dirty="0" sz="1150" spc="-40">
                <a:latin typeface="Calibri"/>
                <a:cs typeface="Calibri"/>
              </a:rPr>
              <a:t>Dynamics</a:t>
            </a:r>
            <a:r>
              <a:rPr dirty="0" sz="1150" spc="20">
                <a:latin typeface="Calibri"/>
                <a:cs typeface="Calibri"/>
              </a:rPr>
              <a:t> </a:t>
            </a:r>
            <a:r>
              <a:rPr dirty="0" sz="1150" spc="-70">
                <a:latin typeface="Calibri"/>
                <a:cs typeface="Calibri"/>
              </a:rPr>
              <a:t>and</a:t>
            </a:r>
            <a:r>
              <a:rPr dirty="0" sz="1150" spc="-5">
                <a:latin typeface="Calibri"/>
                <a:cs typeface="Calibri"/>
              </a:rPr>
              <a:t> </a:t>
            </a:r>
            <a:r>
              <a:rPr dirty="0" sz="1150" spc="-25">
                <a:latin typeface="Calibri"/>
                <a:cs typeface="Calibri"/>
              </a:rPr>
              <a:t>Challenges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100"/>
              <a:t>OECD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8034174" y="137230"/>
            <a:ext cx="84709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10">
                <a:latin typeface="Calibri"/>
                <a:cs typeface="Calibri"/>
              </a:rPr>
              <a:t>@ProfSchrepeI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86360" rIns="0" bIns="0" rtlCol="0" vert="horz">
            <a:spAutoFit/>
          </a:bodyPr>
          <a:lstStyle/>
          <a:p>
            <a:pPr marL="12700" marR="5080" indent="337820">
              <a:lnSpc>
                <a:spcPts val="5350"/>
              </a:lnSpc>
              <a:spcBef>
                <a:spcPts val="680"/>
              </a:spcBef>
            </a:pPr>
            <a:r>
              <a:rPr dirty="0" spc="-355"/>
              <a:t>1.2.</a:t>
            </a:r>
            <a:r>
              <a:rPr dirty="0" spc="-110"/>
              <a:t> </a:t>
            </a:r>
            <a:r>
              <a:rPr dirty="0" spc="-400"/>
              <a:t>Does</a:t>
            </a:r>
            <a:r>
              <a:rPr dirty="0" spc="100"/>
              <a:t> </a:t>
            </a:r>
            <a:r>
              <a:rPr dirty="0" spc="-245"/>
              <a:t>this</a:t>
            </a:r>
            <a:r>
              <a:rPr dirty="0" spc="-90"/>
              <a:t> </a:t>
            </a:r>
            <a:r>
              <a:rPr dirty="0" spc="-375"/>
              <a:t>imply</a:t>
            </a:r>
            <a:r>
              <a:rPr dirty="0" spc="95"/>
              <a:t> </a:t>
            </a:r>
            <a:r>
              <a:rPr dirty="0" spc="-350"/>
              <a:t>that</a:t>
            </a:r>
            <a:r>
              <a:rPr dirty="0" spc="30"/>
              <a:t> </a:t>
            </a:r>
            <a:r>
              <a:rPr dirty="0" spc="-525"/>
              <a:t>GenAI won't</a:t>
            </a:r>
            <a:r>
              <a:rPr dirty="0" spc="125"/>
              <a:t> </a:t>
            </a:r>
            <a:r>
              <a:rPr dirty="0" spc="-330"/>
              <a:t>experience</a:t>
            </a:r>
            <a:r>
              <a:rPr dirty="0" spc="290"/>
              <a:t> </a:t>
            </a:r>
            <a:r>
              <a:rPr dirty="0" spc="-395"/>
              <a:t>dominance?</a:t>
            </a:r>
            <a:r>
              <a:rPr dirty="0" spc="204"/>
              <a:t> </a:t>
            </a:r>
            <a:r>
              <a:rPr dirty="0" spc="-470"/>
              <a:t>No.</a:t>
            </a:r>
          </a:p>
          <a:p>
            <a:pPr marL="1529715">
              <a:lnSpc>
                <a:spcPts val="5075"/>
              </a:lnSpc>
            </a:pPr>
            <a:r>
              <a:rPr dirty="0" spc="-280" i="1">
                <a:latin typeface="Calibri"/>
                <a:cs typeface="Calibri"/>
              </a:rPr>
              <a:t>(complexityscience)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11609068" y="121708"/>
            <a:ext cx="401320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145">
                <a:latin typeface="Consolas"/>
                <a:cs typeface="Consolas"/>
              </a:rPr>
              <a:t>Pagell</a:t>
            </a:r>
            <a:endParaRPr sz="115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652057" y="2445597"/>
            <a:ext cx="0" cy="3719195"/>
          </a:xfrm>
          <a:custGeom>
            <a:avLst/>
            <a:gdLst/>
            <a:ahLst/>
            <a:cxnLst/>
            <a:rect l="l" t="t" r="r" b="b"/>
            <a:pathLst>
              <a:path w="0" h="3719195">
                <a:moveTo>
                  <a:pt x="0" y="3718982"/>
                </a:moveTo>
                <a:lnTo>
                  <a:pt x="0" y="0"/>
                </a:lnTo>
              </a:path>
            </a:pathLst>
          </a:custGeom>
          <a:ln w="8889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1647612" y="2445597"/>
            <a:ext cx="8860790" cy="3719195"/>
            <a:chOff x="1647612" y="2445597"/>
            <a:chExt cx="8860790" cy="3719195"/>
          </a:xfrm>
        </p:grpSpPr>
        <p:sp>
          <p:nvSpPr>
            <p:cNvPr id="4" name="object 4" descr=""/>
            <p:cNvSpPr/>
            <p:nvPr/>
          </p:nvSpPr>
          <p:spPr>
            <a:xfrm>
              <a:off x="10503535" y="2445597"/>
              <a:ext cx="0" cy="3719195"/>
            </a:xfrm>
            <a:custGeom>
              <a:avLst/>
              <a:gdLst/>
              <a:ahLst/>
              <a:cxnLst/>
              <a:rect l="l" t="t" r="r" b="b"/>
              <a:pathLst>
                <a:path w="0" h="3719195">
                  <a:moveTo>
                    <a:pt x="0" y="3718982"/>
                  </a:moveTo>
                  <a:lnTo>
                    <a:pt x="0" y="0"/>
                  </a:lnTo>
                </a:path>
              </a:pathLst>
            </a:custGeom>
            <a:ln w="8889">
              <a:solidFill>
                <a:srgbClr val="28282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647612" y="2450042"/>
              <a:ext cx="8860790" cy="0"/>
            </a:xfrm>
            <a:custGeom>
              <a:avLst/>
              <a:gdLst/>
              <a:ahLst/>
              <a:cxnLst/>
              <a:rect l="l" t="t" r="r" b="b"/>
              <a:pathLst>
                <a:path w="8860790" h="0">
                  <a:moveTo>
                    <a:pt x="0" y="0"/>
                  </a:moveTo>
                  <a:lnTo>
                    <a:pt x="8860364" y="0"/>
                  </a:lnTo>
                </a:path>
              </a:pathLst>
            </a:custGeom>
            <a:ln w="8889">
              <a:solidFill>
                <a:srgbClr val="28282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647612" y="6160135"/>
              <a:ext cx="8860790" cy="0"/>
            </a:xfrm>
            <a:custGeom>
              <a:avLst/>
              <a:gdLst/>
              <a:ahLst/>
              <a:cxnLst/>
              <a:rect l="l" t="t" r="r" b="b"/>
              <a:pathLst>
                <a:path w="8860790" h="0">
                  <a:moveTo>
                    <a:pt x="0" y="0"/>
                  </a:moveTo>
                  <a:lnTo>
                    <a:pt x="8860364" y="0"/>
                  </a:lnTo>
                </a:path>
              </a:pathLst>
            </a:custGeom>
            <a:ln w="8889">
              <a:solidFill>
                <a:srgbClr val="28282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0" y="460163"/>
            <a:ext cx="12191365" cy="0"/>
          </a:xfrm>
          <a:custGeom>
            <a:avLst/>
            <a:gdLst/>
            <a:ahLst/>
            <a:cxnLst/>
            <a:rect l="l" t="t" r="r" b="b"/>
            <a:pathLst>
              <a:path w="12191365" h="0">
                <a:moveTo>
                  <a:pt x="0" y="0"/>
                </a:moveTo>
                <a:lnTo>
                  <a:pt x="12191150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4591050" y="895350"/>
            <a:ext cx="3003550" cy="1092200"/>
          </a:xfrm>
          <a:prstGeom prst="rect">
            <a:avLst/>
          </a:prstGeom>
          <a:solidFill>
            <a:srgbClr val="1C3FAC"/>
          </a:solidFill>
        </p:spPr>
        <p:txBody>
          <a:bodyPr wrap="square" lIns="0" tIns="133350" rIns="0" bIns="0" rtlCol="0" vert="horz">
            <a:spAutoFit/>
          </a:bodyPr>
          <a:lstStyle/>
          <a:p>
            <a:pPr marL="673100">
              <a:lnSpc>
                <a:spcPts val="3140"/>
              </a:lnSpc>
              <a:spcBef>
                <a:spcPts val="1050"/>
              </a:spcBef>
            </a:pPr>
            <a:r>
              <a:rPr dirty="0" sz="2650" spc="-415">
                <a:solidFill>
                  <a:srgbClr val="FFFFFF"/>
                </a:solidFill>
                <a:latin typeface="Arial"/>
                <a:cs typeface="Arial"/>
              </a:rPr>
              <a:t>INCREASING</a:t>
            </a:r>
            <a:endParaRPr sz="2650">
              <a:latin typeface="Arial"/>
              <a:cs typeface="Arial"/>
            </a:endParaRPr>
          </a:p>
          <a:p>
            <a:pPr marL="861060">
              <a:lnSpc>
                <a:spcPts val="3260"/>
              </a:lnSpc>
            </a:pPr>
            <a:r>
              <a:rPr dirty="0" sz="2750" spc="-530">
                <a:solidFill>
                  <a:srgbClr val="FFFFFF"/>
                </a:solidFill>
                <a:latin typeface="Arial"/>
                <a:cs typeface="Arial"/>
              </a:rPr>
              <a:t>RETURNS</a:t>
            </a:r>
            <a:endParaRPr sz="275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50897" y="121708"/>
            <a:ext cx="245935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180">
                <a:latin typeface="Arial"/>
                <a:cs typeface="Arial"/>
              </a:rPr>
              <a:t>GenAI</a:t>
            </a:r>
            <a:r>
              <a:rPr dirty="0" sz="1150" spc="65">
                <a:latin typeface="Arial"/>
                <a:cs typeface="Arial"/>
              </a:rPr>
              <a:t> </a:t>
            </a:r>
            <a:r>
              <a:rPr dirty="0" sz="1150" spc="-100">
                <a:latin typeface="Arial"/>
                <a:cs typeface="Arial"/>
              </a:rPr>
              <a:t>Competitive</a:t>
            </a:r>
            <a:r>
              <a:rPr dirty="0" sz="1150" spc="85">
                <a:latin typeface="Arial"/>
                <a:cs typeface="Arial"/>
              </a:rPr>
              <a:t> </a:t>
            </a:r>
            <a:r>
              <a:rPr dirty="0" sz="1150" spc="-120">
                <a:latin typeface="Arial"/>
                <a:cs typeface="Arial"/>
              </a:rPr>
              <a:t>Dynamics</a:t>
            </a:r>
            <a:r>
              <a:rPr dirty="0" sz="1150" spc="75">
                <a:latin typeface="Arial"/>
                <a:cs typeface="Arial"/>
              </a:rPr>
              <a:t> </a:t>
            </a:r>
            <a:r>
              <a:rPr dirty="0" sz="1150" spc="-130">
                <a:latin typeface="Arial"/>
                <a:cs typeface="Arial"/>
              </a:rPr>
              <a:t>and</a:t>
            </a:r>
            <a:r>
              <a:rPr dirty="0" sz="1150" spc="-5">
                <a:latin typeface="Arial"/>
                <a:cs typeface="Arial"/>
              </a:rPr>
              <a:t> </a:t>
            </a:r>
            <a:r>
              <a:rPr dirty="0" sz="1150" spc="-105">
                <a:latin typeface="Arial"/>
                <a:cs typeface="Arial"/>
              </a:rPr>
              <a:t>Challenges</a:t>
            </a:r>
            <a:endParaRPr sz="11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832477" y="140229"/>
            <a:ext cx="321310" cy="1809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00" spc="-135">
                <a:latin typeface="Arial"/>
                <a:cs typeface="Arial"/>
              </a:rPr>
              <a:t>OECD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037979" y="137230"/>
            <a:ext cx="84328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60">
                <a:latin typeface="Arial"/>
                <a:cs typeface="Arial"/>
              </a:rPr>
              <a:t>@ProfSchrepeI</a:t>
            </a:r>
            <a:endParaRPr sz="10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586217" y="2551641"/>
            <a:ext cx="6988809" cy="34505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R="2540">
              <a:lnSpc>
                <a:spcPct val="100000"/>
              </a:lnSpc>
              <a:spcBef>
                <a:spcPts val="105"/>
              </a:spcBef>
            </a:pPr>
            <a:r>
              <a:rPr dirty="0" sz="3200" spc="-80">
                <a:latin typeface="Calibri"/>
                <a:cs typeface="Calibri"/>
              </a:rPr>
              <a:t>Significant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 spc="-160">
                <a:latin typeface="Calibri"/>
                <a:cs typeface="Calibri"/>
              </a:rPr>
              <a:t>increasinq</a:t>
            </a:r>
            <a:r>
              <a:rPr dirty="0" sz="3200" spc="-20">
                <a:latin typeface="Calibri"/>
                <a:cs typeface="Calibri"/>
              </a:rPr>
              <a:t> </a:t>
            </a:r>
            <a:r>
              <a:rPr dirty="0" sz="3200" spc="-55">
                <a:latin typeface="Calibri"/>
                <a:cs typeface="Calibri"/>
              </a:rPr>
              <a:t>returns:</a:t>
            </a:r>
            <a:endParaRPr sz="3200">
              <a:latin typeface="Calibri"/>
              <a:cs typeface="Calibri"/>
            </a:endParaRPr>
          </a:p>
          <a:p>
            <a:pPr marL="1562735" indent="-314325">
              <a:lnSpc>
                <a:spcPts val="3385"/>
              </a:lnSpc>
              <a:spcBef>
                <a:spcPts val="3185"/>
              </a:spcBef>
              <a:buAutoNum type="arabicPeriod"/>
              <a:tabLst>
                <a:tab pos="1562735" algn="l"/>
              </a:tabLst>
            </a:pPr>
            <a:r>
              <a:rPr dirty="0" sz="2850" spc="-480">
                <a:latin typeface="Arial"/>
                <a:cs typeface="Arial"/>
              </a:rPr>
              <a:t>No</a:t>
            </a:r>
            <a:r>
              <a:rPr dirty="0" sz="2850" spc="-50">
                <a:latin typeface="Arial"/>
                <a:cs typeface="Arial"/>
              </a:rPr>
              <a:t> </a:t>
            </a:r>
            <a:r>
              <a:rPr dirty="0" sz="2850" spc="-245">
                <a:latin typeface="Arial"/>
                <a:cs typeface="Arial"/>
              </a:rPr>
              <a:t>immediate</a:t>
            </a:r>
            <a:r>
              <a:rPr dirty="0" sz="2850" spc="45">
                <a:latin typeface="Arial"/>
                <a:cs typeface="Arial"/>
              </a:rPr>
              <a:t> </a:t>
            </a:r>
            <a:r>
              <a:rPr dirty="0" sz="2850" spc="-260">
                <a:latin typeface="Arial"/>
                <a:cs typeface="Arial"/>
              </a:rPr>
              <a:t>"/eorning</a:t>
            </a:r>
            <a:r>
              <a:rPr dirty="0" sz="2850" spc="-40">
                <a:latin typeface="Arial"/>
                <a:cs typeface="Arial"/>
              </a:rPr>
              <a:t> </a:t>
            </a:r>
            <a:r>
              <a:rPr dirty="0" sz="2850" spc="-50">
                <a:latin typeface="Arial"/>
                <a:cs typeface="Arial"/>
              </a:rPr>
              <a:t>effect":</a:t>
            </a:r>
            <a:endParaRPr sz="2850">
              <a:latin typeface="Arial"/>
              <a:cs typeface="Arial"/>
            </a:endParaRPr>
          </a:p>
          <a:p>
            <a:pPr marL="12700">
              <a:lnSpc>
                <a:spcPts val="3325"/>
              </a:lnSpc>
            </a:pPr>
            <a:r>
              <a:rPr dirty="0" sz="2800" spc="-220">
                <a:latin typeface="Arial"/>
                <a:cs typeface="Arial"/>
              </a:rPr>
              <a:t>not</a:t>
            </a:r>
            <a:r>
              <a:rPr dirty="0" sz="2800" spc="25">
                <a:latin typeface="Arial"/>
                <a:cs typeface="Arial"/>
              </a:rPr>
              <a:t> </a:t>
            </a:r>
            <a:r>
              <a:rPr dirty="0" sz="2800" spc="-170">
                <a:latin typeface="Arial"/>
                <a:cs typeface="Arial"/>
              </a:rPr>
              <a:t>like</a:t>
            </a:r>
            <a:r>
              <a:rPr dirty="0" sz="2800" spc="-40">
                <a:latin typeface="Arial"/>
                <a:cs typeface="Arial"/>
              </a:rPr>
              <a:t> </a:t>
            </a:r>
            <a:r>
              <a:rPr dirty="0" sz="2800" spc="-175">
                <a:latin typeface="Arial"/>
                <a:cs typeface="Arial"/>
              </a:rPr>
              <a:t>search/socials,</a:t>
            </a:r>
            <a:r>
              <a:rPr dirty="0" sz="2800" spc="-195">
                <a:latin typeface="Arial"/>
                <a:cs typeface="Arial"/>
              </a:rPr>
              <a:t> </a:t>
            </a:r>
            <a:r>
              <a:rPr dirty="0" sz="2800" spc="-260">
                <a:latin typeface="Arial"/>
                <a:cs typeface="Arial"/>
              </a:rPr>
              <a:t>more</a:t>
            </a:r>
            <a:r>
              <a:rPr dirty="0" sz="2800" spc="-30">
                <a:latin typeface="Arial"/>
                <a:cs typeface="Arial"/>
              </a:rPr>
              <a:t> </a:t>
            </a:r>
            <a:r>
              <a:rPr dirty="0" sz="2800" spc="-170">
                <a:latin typeface="Arial"/>
                <a:cs typeface="Arial"/>
              </a:rPr>
              <a:t>like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200">
                <a:latin typeface="Arial"/>
                <a:cs typeface="Arial"/>
              </a:rPr>
              <a:t>operating</a:t>
            </a:r>
            <a:r>
              <a:rPr dirty="0" sz="2800" spc="80">
                <a:latin typeface="Arial"/>
                <a:cs typeface="Arial"/>
              </a:rPr>
              <a:t> </a:t>
            </a:r>
            <a:r>
              <a:rPr dirty="0" sz="2800" spc="-275">
                <a:latin typeface="Arial"/>
                <a:cs typeface="Arial"/>
              </a:rPr>
              <a:t>systems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2800">
              <a:latin typeface="Arial"/>
              <a:cs typeface="Arial"/>
            </a:endParaRPr>
          </a:p>
          <a:p>
            <a:pPr algn="ctr" marL="339725" marR="13335" indent="-339725">
              <a:lnSpc>
                <a:spcPct val="100000"/>
              </a:lnSpc>
              <a:buAutoNum type="arabicPeriod" startAt="2"/>
              <a:tabLst>
                <a:tab pos="339725" algn="l"/>
              </a:tabLst>
            </a:pPr>
            <a:r>
              <a:rPr dirty="0" sz="2650" spc="-204">
                <a:latin typeface="Arial"/>
                <a:cs typeface="Arial"/>
              </a:rPr>
              <a:t>But</a:t>
            </a:r>
            <a:r>
              <a:rPr dirty="0" sz="2650" spc="-10">
                <a:latin typeface="Arial"/>
                <a:cs typeface="Arial"/>
              </a:rPr>
              <a:t> </a:t>
            </a:r>
            <a:r>
              <a:rPr dirty="0" sz="2650" spc="-220">
                <a:latin typeface="Arial"/>
                <a:cs typeface="Arial"/>
              </a:rPr>
              <a:t>"ecosystem</a:t>
            </a:r>
            <a:r>
              <a:rPr dirty="0" sz="2650" spc="80">
                <a:latin typeface="Arial"/>
                <a:cs typeface="Arial"/>
              </a:rPr>
              <a:t> </a:t>
            </a:r>
            <a:r>
              <a:rPr dirty="0" sz="2650" spc="-10" i="1">
                <a:latin typeface="Arial"/>
                <a:cs typeface="Arial"/>
              </a:rPr>
              <a:t>effects":</a:t>
            </a:r>
            <a:endParaRPr sz="2650">
              <a:latin typeface="Arial"/>
              <a:cs typeface="Arial"/>
            </a:endParaRPr>
          </a:p>
          <a:p>
            <a:pPr algn="ctr" marL="1080135" marR="1068705">
              <a:lnSpc>
                <a:spcPct val="103800"/>
              </a:lnSpc>
              <a:spcBef>
                <a:spcPts val="25"/>
              </a:spcBef>
            </a:pPr>
            <a:r>
              <a:rPr dirty="0" sz="2650" spc="-65">
                <a:latin typeface="Arial"/>
                <a:cs typeface="Arial"/>
              </a:rPr>
              <a:t>interaction</a:t>
            </a:r>
            <a:r>
              <a:rPr dirty="0" sz="2650" spc="-120">
                <a:latin typeface="Arial"/>
                <a:cs typeface="Arial"/>
              </a:rPr>
              <a:t> </a:t>
            </a:r>
            <a:r>
              <a:rPr dirty="0" sz="2650" spc="-160">
                <a:latin typeface="Arial"/>
                <a:cs typeface="Arial"/>
              </a:rPr>
              <a:t>between</a:t>
            </a:r>
            <a:r>
              <a:rPr dirty="0" sz="2650" spc="-25">
                <a:latin typeface="Arial"/>
                <a:cs typeface="Arial"/>
              </a:rPr>
              <a:t> </a:t>
            </a:r>
            <a:r>
              <a:rPr dirty="0" sz="2650" spc="-50">
                <a:latin typeface="Arial"/>
                <a:cs typeface="Arial"/>
              </a:rPr>
              <a:t>different</a:t>
            </a:r>
            <a:r>
              <a:rPr dirty="0" sz="2650" spc="-65">
                <a:latin typeface="Arial"/>
                <a:cs typeface="Arial"/>
              </a:rPr>
              <a:t> </a:t>
            </a:r>
            <a:r>
              <a:rPr dirty="0" sz="2650" spc="-114">
                <a:latin typeface="Arial"/>
                <a:cs typeface="Arial"/>
              </a:rPr>
              <a:t>layers </a:t>
            </a:r>
            <a:r>
              <a:rPr dirty="0" sz="2650" spc="-55">
                <a:latin typeface="Arial"/>
                <a:cs typeface="Arial"/>
              </a:rPr>
              <a:t>(infrastructure</a:t>
            </a:r>
            <a:r>
              <a:rPr dirty="0" sz="2650" spc="-195">
                <a:latin typeface="Arial"/>
                <a:cs typeface="Arial"/>
              </a:rPr>
              <a:t> </a:t>
            </a:r>
            <a:r>
              <a:rPr dirty="0" sz="2650">
                <a:latin typeface="Arial"/>
                <a:cs typeface="Arial"/>
              </a:rPr>
              <a:t>-</a:t>
            </a:r>
            <a:r>
              <a:rPr dirty="0" sz="2650" spc="20">
                <a:latin typeface="Arial"/>
                <a:cs typeface="Arial"/>
              </a:rPr>
              <a:t> </a:t>
            </a:r>
            <a:r>
              <a:rPr dirty="0" sz="2650" spc="-175">
                <a:latin typeface="Arial"/>
                <a:cs typeface="Arial"/>
              </a:rPr>
              <a:t>models</a:t>
            </a:r>
            <a:r>
              <a:rPr dirty="0" sz="2650" spc="25">
                <a:latin typeface="Arial"/>
                <a:cs typeface="Arial"/>
              </a:rPr>
              <a:t> </a:t>
            </a:r>
            <a:r>
              <a:rPr dirty="0" sz="2650">
                <a:latin typeface="Arial"/>
                <a:cs typeface="Arial"/>
              </a:rPr>
              <a:t>-</a:t>
            </a:r>
            <a:r>
              <a:rPr dirty="0" sz="2650" spc="145">
                <a:latin typeface="Arial"/>
                <a:cs typeface="Arial"/>
              </a:rPr>
              <a:t> </a:t>
            </a:r>
            <a:r>
              <a:rPr dirty="0" sz="2650" spc="-10">
                <a:latin typeface="Arial"/>
                <a:cs typeface="Arial"/>
              </a:rPr>
              <a:t>apps)</a:t>
            </a:r>
            <a:endParaRPr sz="26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861052" y="6300611"/>
            <a:ext cx="464820" cy="2184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u="heavy" sz="1250" spc="-10">
                <a:uFill>
                  <a:solidFill>
                    <a:srgbClr val="3F3B3B"/>
                  </a:solidFill>
                </a:uFill>
                <a:latin typeface="Calibri"/>
                <a:cs typeface="Calibri"/>
                <a:hlinkClick r:id="rId2"/>
              </a:rPr>
              <a:t>source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583668" y="121708"/>
            <a:ext cx="430530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105">
                <a:latin typeface="Consolas"/>
                <a:cs typeface="Consolas"/>
              </a:rPr>
              <a:t>Pagel2</a:t>
            </a:r>
            <a:endParaRPr sz="115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9450" y="2794000"/>
            <a:ext cx="469900" cy="50165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82000" y="2203450"/>
            <a:ext cx="2851150" cy="285750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0" y="460163"/>
            <a:ext cx="12170410" cy="0"/>
          </a:xfrm>
          <a:custGeom>
            <a:avLst/>
            <a:gdLst/>
            <a:ahLst/>
            <a:cxnLst/>
            <a:rect l="l" t="t" r="r" b="b"/>
            <a:pathLst>
              <a:path w="12170410" h="0">
                <a:moveTo>
                  <a:pt x="0" y="0"/>
                </a:moveTo>
                <a:lnTo>
                  <a:pt x="12170406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52165" y="121708"/>
            <a:ext cx="246316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85">
                <a:latin typeface="Calibri"/>
                <a:cs typeface="Calibri"/>
              </a:rPr>
              <a:t>GenAI</a:t>
            </a:r>
            <a:r>
              <a:rPr dirty="0" sz="1150" spc="30">
                <a:latin typeface="Calibri"/>
                <a:cs typeface="Calibri"/>
              </a:rPr>
              <a:t> </a:t>
            </a:r>
            <a:r>
              <a:rPr dirty="0" sz="1150" spc="-55">
                <a:latin typeface="Calibri"/>
                <a:cs typeface="Calibri"/>
              </a:rPr>
              <a:t>Competitive</a:t>
            </a:r>
            <a:r>
              <a:rPr dirty="0" sz="1150" spc="40">
                <a:latin typeface="Calibri"/>
                <a:cs typeface="Calibri"/>
              </a:rPr>
              <a:t> </a:t>
            </a:r>
            <a:r>
              <a:rPr dirty="0" sz="1150" spc="-40">
                <a:latin typeface="Calibri"/>
                <a:cs typeface="Calibri"/>
              </a:rPr>
              <a:t>Dynamics</a:t>
            </a:r>
            <a:r>
              <a:rPr dirty="0" sz="1150" spc="20">
                <a:latin typeface="Calibri"/>
                <a:cs typeface="Calibri"/>
              </a:rPr>
              <a:t> </a:t>
            </a:r>
            <a:r>
              <a:rPr dirty="0" sz="1150" spc="-70">
                <a:latin typeface="Calibri"/>
                <a:cs typeface="Calibri"/>
              </a:rPr>
              <a:t>and</a:t>
            </a:r>
            <a:r>
              <a:rPr dirty="0" sz="1150" spc="-5">
                <a:latin typeface="Calibri"/>
                <a:cs typeface="Calibri"/>
              </a:rPr>
              <a:t> </a:t>
            </a:r>
            <a:r>
              <a:rPr dirty="0" sz="1150" spc="-25">
                <a:latin typeface="Calibri"/>
                <a:cs typeface="Calibri"/>
              </a:rPr>
              <a:t>Challenges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831537" y="121708"/>
            <a:ext cx="32194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75">
                <a:latin typeface="Calibri"/>
                <a:cs typeface="Calibri"/>
              </a:rPr>
              <a:t>OECD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47249" y="2566634"/>
            <a:ext cx="6856730" cy="17183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670560">
              <a:lnSpc>
                <a:spcPct val="100000"/>
              </a:lnSpc>
              <a:spcBef>
                <a:spcPts val="90"/>
              </a:spcBef>
            </a:pPr>
            <a:r>
              <a:rPr dirty="0" sz="5600" spc="-155">
                <a:latin typeface="Calibri"/>
                <a:cs typeface="Calibri"/>
              </a:rPr>
              <a:t>Pro-</a:t>
            </a:r>
            <a:r>
              <a:rPr dirty="0" sz="5600" spc="-55">
                <a:latin typeface="Calibri"/>
                <a:cs typeface="Calibri"/>
              </a:rPr>
              <a:t>active</a:t>
            </a:r>
            <a:r>
              <a:rPr dirty="0" sz="5600" spc="-150">
                <a:latin typeface="Calibri"/>
                <a:cs typeface="Calibri"/>
              </a:rPr>
              <a:t> </a:t>
            </a:r>
            <a:r>
              <a:rPr dirty="0" sz="5600" spc="-270">
                <a:latin typeface="Calibri"/>
                <a:cs typeface="Calibri"/>
              </a:rPr>
              <a:t>competition</a:t>
            </a:r>
            <a:endParaRPr sz="5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5450" spc="-290">
                <a:latin typeface="Calibri"/>
                <a:cs typeface="Calibri"/>
              </a:rPr>
              <a:t>iaw</a:t>
            </a:r>
            <a:r>
              <a:rPr dirty="0" sz="5450" spc="65">
                <a:latin typeface="Calibri"/>
                <a:cs typeface="Calibri"/>
              </a:rPr>
              <a:t> </a:t>
            </a:r>
            <a:r>
              <a:rPr dirty="0" sz="5450" spc="-254">
                <a:latin typeface="Calibri"/>
                <a:cs typeface="Calibri"/>
              </a:rPr>
              <a:t>and</a:t>
            </a:r>
            <a:r>
              <a:rPr dirty="0" sz="5450" spc="100">
                <a:latin typeface="Calibri"/>
                <a:cs typeface="Calibri"/>
              </a:rPr>
              <a:t> </a:t>
            </a:r>
            <a:r>
              <a:rPr dirty="0" sz="5450" spc="-10">
                <a:latin typeface="Calibri"/>
                <a:cs typeface="Calibri"/>
              </a:rPr>
              <a:t>poiicy</a:t>
            </a:r>
            <a:endParaRPr sz="54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034174" y="137230"/>
            <a:ext cx="84709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10">
                <a:latin typeface="Calibri"/>
                <a:cs typeface="Calibri"/>
              </a:rPr>
              <a:t>@ProfSchrepeI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583174" y="127881"/>
            <a:ext cx="438150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>
                <a:latin typeface="Calibri"/>
                <a:cs typeface="Calibri"/>
              </a:rPr>
              <a:t>Page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5">
                <a:solidFill>
                  <a:srgbClr val="0E0E0E"/>
                </a:solidFill>
                <a:latin typeface="Calibri"/>
                <a:cs typeface="Calibri"/>
              </a:rPr>
              <a:t>13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59600" y="4146550"/>
            <a:ext cx="361950" cy="103505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38400" y="1098550"/>
            <a:ext cx="349250" cy="4953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57750" y="1092200"/>
            <a:ext cx="2082800" cy="76200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0" y="460163"/>
            <a:ext cx="12170410" cy="0"/>
          </a:xfrm>
          <a:custGeom>
            <a:avLst/>
            <a:gdLst/>
            <a:ahLst/>
            <a:cxnLst/>
            <a:rect l="l" t="t" r="r" b="b"/>
            <a:pathLst>
              <a:path w="12170410" h="0">
                <a:moveTo>
                  <a:pt x="0" y="0"/>
                </a:moveTo>
                <a:lnTo>
                  <a:pt x="12170406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52165" y="121708"/>
            <a:ext cx="246316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85">
                <a:latin typeface="Calibri"/>
                <a:cs typeface="Calibri"/>
              </a:rPr>
              <a:t>GenAI</a:t>
            </a:r>
            <a:r>
              <a:rPr dirty="0" sz="1150" spc="30">
                <a:latin typeface="Calibri"/>
                <a:cs typeface="Calibri"/>
              </a:rPr>
              <a:t> </a:t>
            </a:r>
            <a:r>
              <a:rPr dirty="0" sz="1150" spc="-55">
                <a:latin typeface="Calibri"/>
                <a:cs typeface="Calibri"/>
              </a:rPr>
              <a:t>Competitive</a:t>
            </a:r>
            <a:r>
              <a:rPr dirty="0" sz="1150" spc="40">
                <a:latin typeface="Calibri"/>
                <a:cs typeface="Calibri"/>
              </a:rPr>
              <a:t> </a:t>
            </a:r>
            <a:r>
              <a:rPr dirty="0" sz="1150" spc="-40">
                <a:latin typeface="Calibri"/>
                <a:cs typeface="Calibri"/>
              </a:rPr>
              <a:t>Dynamics</a:t>
            </a:r>
            <a:r>
              <a:rPr dirty="0" sz="1150" spc="20">
                <a:latin typeface="Calibri"/>
                <a:cs typeface="Calibri"/>
              </a:rPr>
              <a:t> </a:t>
            </a:r>
            <a:r>
              <a:rPr dirty="0" sz="1150" spc="-70">
                <a:latin typeface="Calibri"/>
                <a:cs typeface="Calibri"/>
              </a:rPr>
              <a:t>and</a:t>
            </a:r>
            <a:r>
              <a:rPr dirty="0" sz="1150" spc="-5">
                <a:latin typeface="Calibri"/>
                <a:cs typeface="Calibri"/>
              </a:rPr>
              <a:t> </a:t>
            </a:r>
            <a:r>
              <a:rPr dirty="0" sz="1150" spc="-25">
                <a:latin typeface="Calibri"/>
                <a:cs typeface="Calibri"/>
              </a:rPr>
              <a:t>Challenges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831238" y="115534"/>
            <a:ext cx="323850" cy="2108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200" spc="-100">
                <a:latin typeface="Calibri"/>
                <a:cs typeface="Calibri"/>
              </a:rPr>
              <a:t>OECD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034174" y="137230"/>
            <a:ext cx="84709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10">
                <a:latin typeface="Calibri"/>
                <a:cs typeface="Calibri"/>
              </a:rPr>
              <a:t>@ProfSchrepeI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939775" y="815445"/>
            <a:ext cx="6792595" cy="93662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950" spc="-484">
                <a:latin typeface="Calibri"/>
                <a:cs typeface="Calibri"/>
              </a:rPr>
              <a:t>Follow</a:t>
            </a:r>
            <a:r>
              <a:rPr dirty="0" sz="5950" spc="225">
                <a:latin typeface="Calibri"/>
                <a:cs typeface="Calibri"/>
              </a:rPr>
              <a:t> </a:t>
            </a:r>
            <a:r>
              <a:rPr dirty="0" sz="5950" spc="-330">
                <a:latin typeface="Calibri"/>
                <a:cs typeface="Calibri"/>
              </a:rPr>
              <a:t>increasinq</a:t>
            </a:r>
            <a:r>
              <a:rPr dirty="0" sz="5950" spc="270">
                <a:latin typeface="Calibri"/>
                <a:cs typeface="Calibri"/>
              </a:rPr>
              <a:t> </a:t>
            </a:r>
            <a:r>
              <a:rPr dirty="0" sz="5950" spc="-370">
                <a:latin typeface="Calibri"/>
                <a:cs typeface="Calibri"/>
              </a:rPr>
              <a:t>returns</a:t>
            </a:r>
            <a:endParaRPr sz="59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07334" y="3174823"/>
            <a:ext cx="2627630" cy="1525905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algn="ctr" marL="12700" marR="5080" indent="7620">
              <a:lnSpc>
                <a:spcPts val="3829"/>
              </a:lnSpc>
              <a:spcBef>
                <a:spcPts val="484"/>
              </a:spcBef>
            </a:pPr>
            <a:r>
              <a:rPr dirty="0" sz="3450" spc="-370">
                <a:latin typeface="Calibri"/>
                <a:cs typeface="Calibri"/>
              </a:rPr>
              <a:t>What</a:t>
            </a:r>
            <a:r>
              <a:rPr dirty="0" sz="3450" spc="30">
                <a:latin typeface="Calibri"/>
                <a:cs typeface="Calibri"/>
              </a:rPr>
              <a:t> </a:t>
            </a:r>
            <a:r>
              <a:rPr dirty="0" sz="3450" spc="-125">
                <a:latin typeface="Calibri"/>
                <a:cs typeface="Calibri"/>
              </a:rPr>
              <a:t>qenerates </a:t>
            </a:r>
            <a:r>
              <a:rPr dirty="0" sz="3500" spc="-260">
                <a:latin typeface="Calibri"/>
                <a:cs typeface="Calibri"/>
              </a:rPr>
              <a:t>these</a:t>
            </a:r>
            <a:r>
              <a:rPr dirty="0" sz="3500" spc="25">
                <a:latin typeface="Calibri"/>
                <a:cs typeface="Calibri"/>
              </a:rPr>
              <a:t> </a:t>
            </a:r>
            <a:r>
              <a:rPr dirty="0" sz="3500" spc="-275">
                <a:latin typeface="Calibri"/>
                <a:cs typeface="Calibri"/>
              </a:rPr>
              <a:t>returns? </a:t>
            </a:r>
            <a:r>
              <a:rPr dirty="0" sz="3550" spc="-285">
                <a:latin typeface="Calibri"/>
                <a:cs typeface="Calibri"/>
              </a:rPr>
              <a:t>(snowball</a:t>
            </a:r>
            <a:r>
              <a:rPr dirty="0" sz="3550" spc="165">
                <a:latin typeface="Calibri"/>
                <a:cs typeface="Calibri"/>
              </a:rPr>
              <a:t> </a:t>
            </a:r>
            <a:r>
              <a:rPr dirty="0" sz="3550" spc="-200">
                <a:latin typeface="Calibri"/>
                <a:cs typeface="Calibri"/>
              </a:rPr>
              <a:t>effect)</a:t>
            </a:r>
            <a:endParaRPr sz="35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88272" y="6290027"/>
            <a:ext cx="603885" cy="3073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heavy" sz="1850" spc="-8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5"/>
              </a:rPr>
              <a:t>source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766155" y="3160536"/>
            <a:ext cx="2448560" cy="1758314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algn="ctr" marL="12700" marR="5080" indent="17145">
              <a:lnSpc>
                <a:spcPct val="92800"/>
              </a:lnSpc>
              <a:spcBef>
                <a:spcPts val="370"/>
              </a:spcBef>
            </a:pPr>
            <a:r>
              <a:rPr dirty="0" sz="3000" spc="-225">
                <a:latin typeface="Calibri"/>
                <a:cs typeface="Calibri"/>
              </a:rPr>
              <a:t>Tarqet</a:t>
            </a:r>
            <a:r>
              <a:rPr dirty="0" sz="3000" spc="100">
                <a:latin typeface="Calibri"/>
                <a:cs typeface="Calibri"/>
              </a:rPr>
              <a:t> </a:t>
            </a:r>
            <a:r>
              <a:rPr dirty="0" sz="3000" spc="-10">
                <a:latin typeface="Calibri"/>
                <a:cs typeface="Calibri"/>
              </a:rPr>
              <a:t>practices </a:t>
            </a:r>
            <a:r>
              <a:rPr dirty="0" sz="3000" spc="-175">
                <a:latin typeface="Calibri"/>
                <a:cs typeface="Calibri"/>
              </a:rPr>
              <a:t>diminishinq</a:t>
            </a:r>
            <a:r>
              <a:rPr dirty="0" sz="3000" spc="85">
                <a:latin typeface="Calibri"/>
                <a:cs typeface="Calibri"/>
              </a:rPr>
              <a:t> </a:t>
            </a:r>
            <a:r>
              <a:rPr dirty="0" sz="3000" spc="-150">
                <a:latin typeface="Calibri"/>
                <a:cs typeface="Calibri"/>
              </a:rPr>
              <a:t>these </a:t>
            </a:r>
            <a:r>
              <a:rPr dirty="0" sz="3000" spc="-180">
                <a:latin typeface="Calibri"/>
                <a:cs typeface="Calibri"/>
              </a:rPr>
              <a:t>returns</a:t>
            </a:r>
            <a:r>
              <a:rPr dirty="0" sz="3000" spc="35">
                <a:latin typeface="Calibri"/>
                <a:cs typeface="Calibri"/>
              </a:rPr>
              <a:t> </a:t>
            </a:r>
            <a:r>
              <a:rPr dirty="0" sz="3000" spc="-120">
                <a:latin typeface="Calibri"/>
                <a:cs typeface="Calibri"/>
              </a:rPr>
              <a:t>=</a:t>
            </a:r>
            <a:r>
              <a:rPr dirty="0" sz="3000" spc="-130">
                <a:latin typeface="Calibri"/>
                <a:cs typeface="Calibri"/>
              </a:rPr>
              <a:t> </a:t>
            </a:r>
            <a:r>
              <a:rPr dirty="0" sz="3000" spc="-160">
                <a:latin typeface="Calibri"/>
                <a:cs typeface="Calibri"/>
              </a:rPr>
              <a:t>freezinq </a:t>
            </a:r>
            <a:r>
              <a:rPr dirty="0" sz="3000" spc="-240">
                <a:latin typeface="Calibri"/>
                <a:cs typeface="Calibri"/>
              </a:rPr>
              <a:t>the</a:t>
            </a:r>
            <a:r>
              <a:rPr dirty="0" sz="3000">
                <a:latin typeface="Calibri"/>
                <a:cs typeface="Calibri"/>
              </a:rPr>
              <a:t> </a:t>
            </a:r>
            <a:r>
              <a:rPr dirty="0" sz="3000" spc="-85">
                <a:latin typeface="Calibri"/>
                <a:cs typeface="Calibri"/>
              </a:rPr>
              <a:t>ecosystem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584144" y="127881"/>
            <a:ext cx="427990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 spc="-70">
                <a:latin typeface="Consolas"/>
                <a:cs typeface="Consolas"/>
              </a:rPr>
              <a:t>Pagel4</a:t>
            </a:r>
            <a:endParaRPr sz="11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07050" y="4356100"/>
            <a:ext cx="381000" cy="3556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60850" y="3359150"/>
            <a:ext cx="533400" cy="53975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83050" y="2527300"/>
            <a:ext cx="495300" cy="4953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686300" y="2527300"/>
            <a:ext cx="495300" cy="4953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295900" y="2527300"/>
            <a:ext cx="495300" cy="4953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99150" y="2527300"/>
            <a:ext cx="495300" cy="49530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502400" y="2527300"/>
            <a:ext cx="495300" cy="49530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112000" y="2527300"/>
            <a:ext cx="495300" cy="49530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715250" y="2527300"/>
            <a:ext cx="495300" cy="49530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8318500" y="2533650"/>
            <a:ext cx="495300" cy="49530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9328150" y="5099050"/>
            <a:ext cx="2254250" cy="762000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9220200" y="4210050"/>
            <a:ext cx="2000250" cy="774700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9480550" y="3435350"/>
            <a:ext cx="1365250" cy="660400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9734550" y="2432050"/>
            <a:ext cx="800100" cy="889000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438400" y="1098550"/>
            <a:ext cx="349250" cy="495300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4857750" y="1092200"/>
            <a:ext cx="2082800" cy="76200"/>
          </a:xfrm>
          <a:prstGeom prst="rect">
            <a:avLst/>
          </a:prstGeom>
        </p:spPr>
      </p:pic>
      <p:sp>
        <p:nvSpPr>
          <p:cNvPr id="18" name="object 18" descr=""/>
          <p:cNvSpPr/>
          <p:nvPr/>
        </p:nvSpPr>
        <p:spPr>
          <a:xfrm>
            <a:off x="564515" y="2970107"/>
            <a:ext cx="0" cy="2335530"/>
          </a:xfrm>
          <a:custGeom>
            <a:avLst/>
            <a:gdLst/>
            <a:ahLst/>
            <a:cxnLst/>
            <a:rect l="l" t="t" r="r" b="b"/>
            <a:pathLst>
              <a:path w="0" h="2335529">
                <a:moveTo>
                  <a:pt x="0" y="2335106"/>
                </a:moveTo>
                <a:lnTo>
                  <a:pt x="0" y="0"/>
                </a:lnTo>
              </a:path>
            </a:pathLst>
          </a:custGeom>
          <a:ln w="8889">
            <a:solidFill>
              <a:srgbClr val="1C3BAC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9" name="object 19" descr=""/>
          <p:cNvGrpSpPr/>
          <p:nvPr/>
        </p:nvGrpSpPr>
        <p:grpSpPr>
          <a:xfrm>
            <a:off x="560069" y="2970107"/>
            <a:ext cx="2726690" cy="2335530"/>
            <a:chOff x="560069" y="2970107"/>
            <a:chExt cx="2726690" cy="2335530"/>
          </a:xfrm>
        </p:grpSpPr>
        <p:sp>
          <p:nvSpPr>
            <p:cNvPr id="20" name="object 20" descr=""/>
            <p:cNvSpPr/>
            <p:nvPr/>
          </p:nvSpPr>
          <p:spPr>
            <a:xfrm>
              <a:off x="3281892" y="2970107"/>
              <a:ext cx="0" cy="2335530"/>
            </a:xfrm>
            <a:custGeom>
              <a:avLst/>
              <a:gdLst/>
              <a:ahLst/>
              <a:cxnLst/>
              <a:rect l="l" t="t" r="r" b="b"/>
              <a:pathLst>
                <a:path w="0" h="2335529">
                  <a:moveTo>
                    <a:pt x="0" y="2335106"/>
                  </a:moveTo>
                  <a:lnTo>
                    <a:pt x="0" y="0"/>
                  </a:lnTo>
                </a:path>
              </a:pathLst>
            </a:custGeom>
            <a:ln w="8889">
              <a:solidFill>
                <a:srgbClr val="1C3BA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560069" y="2974552"/>
              <a:ext cx="2726690" cy="0"/>
            </a:xfrm>
            <a:custGeom>
              <a:avLst/>
              <a:gdLst/>
              <a:ahLst/>
              <a:cxnLst/>
              <a:rect l="l" t="t" r="r" b="b"/>
              <a:pathLst>
                <a:path w="2726690" h="0">
                  <a:moveTo>
                    <a:pt x="0" y="0"/>
                  </a:moveTo>
                  <a:lnTo>
                    <a:pt x="2726265" y="0"/>
                  </a:lnTo>
                </a:path>
              </a:pathLst>
            </a:custGeom>
            <a:ln w="8889">
              <a:solidFill>
                <a:srgbClr val="1C3BA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560069" y="5300767"/>
              <a:ext cx="2726690" cy="0"/>
            </a:xfrm>
            <a:custGeom>
              <a:avLst/>
              <a:gdLst/>
              <a:ahLst/>
              <a:cxnLst/>
              <a:rect l="l" t="t" r="r" b="b"/>
              <a:pathLst>
                <a:path w="2726690" h="0">
                  <a:moveTo>
                    <a:pt x="0" y="0"/>
                  </a:moveTo>
                  <a:lnTo>
                    <a:pt x="2726265" y="0"/>
                  </a:lnTo>
                </a:path>
              </a:pathLst>
            </a:custGeom>
            <a:ln w="8889">
              <a:solidFill>
                <a:srgbClr val="1C3B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/>
          <p:nvPr/>
        </p:nvSpPr>
        <p:spPr>
          <a:xfrm>
            <a:off x="0" y="460163"/>
            <a:ext cx="12191365" cy="0"/>
          </a:xfrm>
          <a:custGeom>
            <a:avLst/>
            <a:gdLst/>
            <a:ahLst/>
            <a:cxnLst/>
            <a:rect l="l" t="t" r="r" b="b"/>
            <a:pathLst>
              <a:path w="12191365" h="0">
                <a:moveTo>
                  <a:pt x="0" y="0"/>
                </a:moveTo>
                <a:lnTo>
                  <a:pt x="12191150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 txBox="1"/>
          <p:nvPr/>
        </p:nvSpPr>
        <p:spPr>
          <a:xfrm>
            <a:off x="522020" y="3101798"/>
            <a:ext cx="62865" cy="4184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550" spc="-475">
                <a:solidFill>
                  <a:srgbClr val="FFFFFF"/>
                </a:solidFill>
                <a:latin typeface="Arial"/>
                <a:cs typeface="Arial"/>
              </a:rPr>
              <a:t>I</a:t>
            </a:r>
            <a:endParaRPr sz="255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246170" y="3101798"/>
            <a:ext cx="62865" cy="4184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550" spc="-475">
                <a:solidFill>
                  <a:srgbClr val="FFFFFF"/>
                </a:solidFill>
                <a:latin typeface="Arial"/>
                <a:cs typeface="Arial"/>
              </a:rPr>
              <a:t>I</a:t>
            </a:r>
            <a:endParaRPr sz="2550">
              <a:latin typeface="Arial"/>
              <a:cs typeface="Arial"/>
            </a:endParaRPr>
          </a:p>
        </p:txBody>
      </p:sp>
      <p:sp>
        <p:nvSpPr>
          <p:cNvPr id="26" name="object 26" descr=""/>
          <p:cNvSpPr/>
          <p:nvPr/>
        </p:nvSpPr>
        <p:spPr>
          <a:xfrm>
            <a:off x="1066800" y="3606800"/>
            <a:ext cx="412750" cy="317500"/>
          </a:xfrm>
          <a:custGeom>
            <a:avLst/>
            <a:gdLst/>
            <a:ahLst/>
            <a:cxnLst/>
            <a:rect l="l" t="t" r="r" b="b"/>
            <a:pathLst>
              <a:path w="412750" h="317500">
                <a:moveTo>
                  <a:pt x="412749" y="317499"/>
                </a:moveTo>
                <a:lnTo>
                  <a:pt x="0" y="317499"/>
                </a:lnTo>
                <a:lnTo>
                  <a:pt x="0" y="0"/>
                </a:lnTo>
                <a:lnTo>
                  <a:pt x="412749" y="0"/>
                </a:lnTo>
                <a:lnTo>
                  <a:pt x="412749" y="317499"/>
                </a:lnTo>
                <a:close/>
              </a:path>
            </a:pathLst>
          </a:custGeom>
          <a:solidFill>
            <a:srgbClr val="1C3F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 descr=""/>
          <p:cNvSpPr/>
          <p:nvPr/>
        </p:nvSpPr>
        <p:spPr>
          <a:xfrm>
            <a:off x="1581150" y="3606800"/>
            <a:ext cx="1206500" cy="317500"/>
          </a:xfrm>
          <a:custGeom>
            <a:avLst/>
            <a:gdLst/>
            <a:ahLst/>
            <a:cxnLst/>
            <a:rect l="l" t="t" r="r" b="b"/>
            <a:pathLst>
              <a:path w="1206500" h="317500">
                <a:moveTo>
                  <a:pt x="1206499" y="317499"/>
                </a:moveTo>
                <a:lnTo>
                  <a:pt x="0" y="317499"/>
                </a:lnTo>
                <a:lnTo>
                  <a:pt x="0" y="0"/>
                </a:lnTo>
                <a:lnTo>
                  <a:pt x="1206499" y="0"/>
                </a:lnTo>
                <a:lnTo>
                  <a:pt x="1206499" y="317499"/>
                </a:lnTo>
                <a:close/>
              </a:path>
            </a:pathLst>
          </a:custGeom>
          <a:solidFill>
            <a:srgbClr val="1C3F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 descr=""/>
          <p:cNvSpPr txBox="1"/>
          <p:nvPr/>
        </p:nvSpPr>
        <p:spPr>
          <a:xfrm>
            <a:off x="1055214" y="3508198"/>
            <a:ext cx="1732914" cy="4184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550" spc="-9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2550" spc="-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550" spc="-45">
                <a:solidFill>
                  <a:srgbClr val="FFFFFF"/>
                </a:solidFill>
                <a:latin typeface="Arial"/>
                <a:cs typeface="Arial"/>
              </a:rPr>
              <a:t>practice*</a:t>
            </a:r>
            <a:endParaRPr sz="2550">
              <a:latin typeface="Arial"/>
              <a:cs typeface="Arial"/>
            </a:endParaRPr>
          </a:p>
        </p:txBody>
      </p:sp>
      <p:sp>
        <p:nvSpPr>
          <p:cNvPr id="29" name="object 29" descr=""/>
          <p:cNvSpPr/>
          <p:nvPr/>
        </p:nvSpPr>
        <p:spPr>
          <a:xfrm>
            <a:off x="933450" y="4019550"/>
            <a:ext cx="1111250" cy="317500"/>
          </a:xfrm>
          <a:custGeom>
            <a:avLst/>
            <a:gdLst/>
            <a:ahLst/>
            <a:cxnLst/>
            <a:rect l="l" t="t" r="r" b="b"/>
            <a:pathLst>
              <a:path w="1111250" h="317500">
                <a:moveTo>
                  <a:pt x="1111249" y="317499"/>
                </a:moveTo>
                <a:lnTo>
                  <a:pt x="0" y="317499"/>
                </a:lnTo>
                <a:lnTo>
                  <a:pt x="0" y="0"/>
                </a:lnTo>
                <a:lnTo>
                  <a:pt x="1111249" y="0"/>
                </a:lnTo>
                <a:lnTo>
                  <a:pt x="1111249" y="317499"/>
                </a:lnTo>
                <a:close/>
              </a:path>
            </a:pathLst>
          </a:custGeom>
          <a:solidFill>
            <a:srgbClr val="1C3F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 descr=""/>
          <p:cNvSpPr/>
          <p:nvPr/>
        </p:nvSpPr>
        <p:spPr>
          <a:xfrm>
            <a:off x="984250" y="4425950"/>
            <a:ext cx="787400" cy="317500"/>
          </a:xfrm>
          <a:custGeom>
            <a:avLst/>
            <a:gdLst/>
            <a:ahLst/>
            <a:cxnLst/>
            <a:rect l="l" t="t" r="r" b="b"/>
            <a:pathLst>
              <a:path w="787400" h="317500">
                <a:moveTo>
                  <a:pt x="787399" y="317499"/>
                </a:moveTo>
                <a:lnTo>
                  <a:pt x="0" y="317499"/>
                </a:lnTo>
                <a:lnTo>
                  <a:pt x="0" y="0"/>
                </a:lnTo>
                <a:lnTo>
                  <a:pt x="787399" y="0"/>
                </a:lnTo>
                <a:lnTo>
                  <a:pt x="787399" y="317499"/>
                </a:lnTo>
                <a:close/>
              </a:path>
            </a:pathLst>
          </a:custGeom>
          <a:solidFill>
            <a:srgbClr val="1C3F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 descr=""/>
          <p:cNvSpPr txBox="1"/>
          <p:nvPr/>
        </p:nvSpPr>
        <p:spPr>
          <a:xfrm>
            <a:off x="972248" y="4321175"/>
            <a:ext cx="793115" cy="4254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600" spc="-85">
                <a:solidFill>
                  <a:srgbClr val="FFFFFF"/>
                </a:solidFill>
                <a:latin typeface="Arial"/>
                <a:cs typeface="Arial"/>
              </a:rPr>
              <a:t>ability</a:t>
            </a:r>
            <a:endParaRPr sz="26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847850" y="4425950"/>
            <a:ext cx="260350" cy="317500"/>
          </a:xfrm>
          <a:prstGeom prst="rect">
            <a:avLst/>
          </a:prstGeom>
          <a:solidFill>
            <a:srgbClr val="1C3FAC"/>
          </a:solidFill>
        </p:spPr>
        <p:txBody>
          <a:bodyPr wrap="square" lIns="0" tIns="0" rIns="0" bIns="0" rtlCol="0" vert="horz">
            <a:spAutoFit/>
          </a:bodyPr>
          <a:lstStyle/>
          <a:p>
            <a:pPr marL="3810">
              <a:lnSpc>
                <a:spcPts val="2330"/>
              </a:lnSpc>
            </a:pPr>
            <a:r>
              <a:rPr dirty="0" sz="2150" spc="-215">
                <a:solidFill>
                  <a:srgbClr val="FFFFFF"/>
                </a:solidFill>
                <a:latin typeface="Consolas"/>
                <a:cs typeface="Consolas"/>
              </a:rPr>
              <a:t>t0</a:t>
            </a:r>
            <a:endParaRPr sz="2150">
              <a:latin typeface="Consolas"/>
              <a:cs typeface="Consolas"/>
            </a:endParaRPr>
          </a:p>
        </p:txBody>
      </p:sp>
      <p:sp>
        <p:nvSpPr>
          <p:cNvPr id="33" name="object 33" descr=""/>
          <p:cNvSpPr/>
          <p:nvPr/>
        </p:nvSpPr>
        <p:spPr>
          <a:xfrm>
            <a:off x="2139950" y="4083050"/>
            <a:ext cx="292100" cy="190500"/>
          </a:xfrm>
          <a:custGeom>
            <a:avLst/>
            <a:gdLst/>
            <a:ahLst/>
            <a:cxnLst/>
            <a:rect l="l" t="t" r="r" b="b"/>
            <a:pathLst>
              <a:path w="292100" h="190500">
                <a:moveTo>
                  <a:pt x="292099" y="190499"/>
                </a:moveTo>
                <a:lnTo>
                  <a:pt x="0" y="190499"/>
                </a:lnTo>
                <a:lnTo>
                  <a:pt x="0" y="0"/>
                </a:lnTo>
                <a:lnTo>
                  <a:pt x="292099" y="0"/>
                </a:lnTo>
                <a:lnTo>
                  <a:pt x="292099" y="190499"/>
                </a:lnTo>
                <a:close/>
              </a:path>
            </a:pathLst>
          </a:custGeom>
          <a:solidFill>
            <a:srgbClr val="1C3F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 descr=""/>
          <p:cNvSpPr/>
          <p:nvPr/>
        </p:nvSpPr>
        <p:spPr>
          <a:xfrm>
            <a:off x="2527300" y="4019550"/>
            <a:ext cx="406400" cy="254000"/>
          </a:xfrm>
          <a:custGeom>
            <a:avLst/>
            <a:gdLst/>
            <a:ahLst/>
            <a:cxnLst/>
            <a:rect l="l" t="t" r="r" b="b"/>
            <a:pathLst>
              <a:path w="406400" h="254000">
                <a:moveTo>
                  <a:pt x="406399" y="253999"/>
                </a:moveTo>
                <a:lnTo>
                  <a:pt x="0" y="253999"/>
                </a:lnTo>
                <a:lnTo>
                  <a:pt x="0" y="0"/>
                </a:lnTo>
                <a:lnTo>
                  <a:pt x="406399" y="0"/>
                </a:lnTo>
                <a:lnTo>
                  <a:pt x="406399" y="253999"/>
                </a:lnTo>
                <a:close/>
              </a:path>
            </a:pathLst>
          </a:custGeom>
          <a:solidFill>
            <a:srgbClr val="1C3F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 descr=""/>
          <p:cNvSpPr txBox="1"/>
          <p:nvPr/>
        </p:nvSpPr>
        <p:spPr>
          <a:xfrm>
            <a:off x="899101" y="3914775"/>
            <a:ext cx="2052955" cy="4254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600" spc="-50">
                <a:solidFill>
                  <a:srgbClr val="FFFFFF"/>
                </a:solidFill>
                <a:latin typeface="Calibri"/>
                <a:cs typeface="Calibri"/>
              </a:rPr>
              <a:t>Depends</a:t>
            </a:r>
            <a:r>
              <a:rPr dirty="0" sz="2600" spc="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550" spc="-3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dirty="0" sz="2550" spc="-10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500" spc="-4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endParaRPr sz="2500">
              <a:latin typeface="Arial"/>
              <a:cs typeface="Arial"/>
            </a:endParaRPr>
          </a:p>
        </p:txBody>
      </p:sp>
      <p:sp>
        <p:nvSpPr>
          <p:cNvPr id="36" name="object 36" descr=""/>
          <p:cNvSpPr/>
          <p:nvPr/>
        </p:nvSpPr>
        <p:spPr>
          <a:xfrm>
            <a:off x="2197100" y="4451350"/>
            <a:ext cx="685800" cy="228600"/>
          </a:xfrm>
          <a:custGeom>
            <a:avLst/>
            <a:gdLst/>
            <a:ahLst/>
            <a:cxnLst/>
            <a:rect l="l" t="t" r="r" b="b"/>
            <a:pathLst>
              <a:path w="685800" h="228600">
                <a:moveTo>
                  <a:pt x="685799" y="228599"/>
                </a:moveTo>
                <a:lnTo>
                  <a:pt x="0" y="228599"/>
                </a:lnTo>
                <a:lnTo>
                  <a:pt x="0" y="0"/>
                </a:lnTo>
                <a:lnTo>
                  <a:pt x="685799" y="0"/>
                </a:lnTo>
                <a:lnTo>
                  <a:pt x="685799" y="228599"/>
                </a:lnTo>
                <a:close/>
              </a:path>
            </a:pathLst>
          </a:custGeom>
          <a:solidFill>
            <a:srgbClr val="1C3F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 descr=""/>
          <p:cNvSpPr txBox="1"/>
          <p:nvPr/>
        </p:nvSpPr>
        <p:spPr>
          <a:xfrm>
            <a:off x="2178871" y="4333522"/>
            <a:ext cx="691515" cy="4108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500" spc="-90">
                <a:solidFill>
                  <a:srgbClr val="FFFFFF"/>
                </a:solidFill>
                <a:latin typeface="Arial"/>
                <a:cs typeface="Arial"/>
              </a:rPr>
              <a:t>enter</a:t>
            </a:r>
            <a:endParaRPr sz="2500">
              <a:latin typeface="Arial"/>
              <a:cs typeface="Arial"/>
            </a:endParaRPr>
          </a:p>
        </p:txBody>
      </p:sp>
      <p:sp>
        <p:nvSpPr>
          <p:cNvPr id="38" name="object 38" descr=""/>
          <p:cNvSpPr/>
          <p:nvPr/>
        </p:nvSpPr>
        <p:spPr>
          <a:xfrm>
            <a:off x="571500" y="4838700"/>
            <a:ext cx="2495550" cy="317500"/>
          </a:xfrm>
          <a:custGeom>
            <a:avLst/>
            <a:gdLst/>
            <a:ahLst/>
            <a:cxnLst/>
            <a:rect l="l" t="t" r="r" b="b"/>
            <a:pathLst>
              <a:path w="2495550" h="317500">
                <a:moveTo>
                  <a:pt x="2495549" y="317499"/>
                </a:moveTo>
                <a:lnTo>
                  <a:pt x="0" y="317499"/>
                </a:lnTo>
                <a:lnTo>
                  <a:pt x="0" y="0"/>
                </a:lnTo>
                <a:lnTo>
                  <a:pt x="2495549" y="0"/>
                </a:lnTo>
                <a:lnTo>
                  <a:pt x="2495549" y="317499"/>
                </a:lnTo>
                <a:close/>
              </a:path>
            </a:pathLst>
          </a:custGeom>
          <a:solidFill>
            <a:srgbClr val="1C3F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 descr=""/>
          <p:cNvSpPr txBox="1"/>
          <p:nvPr/>
        </p:nvSpPr>
        <p:spPr>
          <a:xfrm>
            <a:off x="1079939" y="4740098"/>
            <a:ext cx="1696720" cy="4184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550" spc="-10">
                <a:solidFill>
                  <a:srgbClr val="FFFFFF"/>
                </a:solidFill>
                <a:latin typeface="Calibri"/>
                <a:cs typeface="Calibri"/>
              </a:rPr>
              <a:t>frozen</a:t>
            </a:r>
            <a:r>
              <a:rPr dirty="0" sz="2550" spc="-1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550" spc="-10">
                <a:solidFill>
                  <a:srgbClr val="FFFFFF"/>
                </a:solidFill>
                <a:latin typeface="Calibri"/>
                <a:cs typeface="Calibri"/>
              </a:rPr>
              <a:t>layers</a:t>
            </a:r>
            <a:endParaRPr sz="2550">
              <a:latin typeface="Calibri"/>
              <a:cs typeface="Calibri"/>
            </a:endParaRPr>
          </a:p>
        </p:txBody>
      </p:sp>
      <p:pic>
        <p:nvPicPr>
          <p:cNvPr id="40" name="object 40" descr="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8051800" y="3403600"/>
            <a:ext cx="215900" cy="152400"/>
          </a:xfrm>
          <a:prstGeom prst="rect">
            <a:avLst/>
          </a:prstGeom>
        </p:spPr>
      </p:pic>
      <p:pic>
        <p:nvPicPr>
          <p:cNvPr id="41" name="object 41" descr="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3987800" y="5232400"/>
            <a:ext cx="552450" cy="323850"/>
          </a:xfrm>
          <a:prstGeom prst="rect">
            <a:avLst/>
          </a:prstGeom>
        </p:spPr>
      </p:pic>
      <p:sp>
        <p:nvSpPr>
          <p:cNvPr id="42" name="object 42" descr=""/>
          <p:cNvSpPr txBox="1"/>
          <p:nvPr/>
        </p:nvSpPr>
        <p:spPr>
          <a:xfrm>
            <a:off x="152165" y="121708"/>
            <a:ext cx="246316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85">
                <a:latin typeface="Calibri"/>
                <a:cs typeface="Calibri"/>
              </a:rPr>
              <a:t>GenAI</a:t>
            </a:r>
            <a:r>
              <a:rPr dirty="0" sz="1150" spc="30">
                <a:latin typeface="Calibri"/>
                <a:cs typeface="Calibri"/>
              </a:rPr>
              <a:t> </a:t>
            </a:r>
            <a:r>
              <a:rPr dirty="0" sz="1150" spc="-55">
                <a:latin typeface="Calibri"/>
                <a:cs typeface="Calibri"/>
              </a:rPr>
              <a:t>Competitive</a:t>
            </a:r>
            <a:r>
              <a:rPr dirty="0" sz="1150" spc="40">
                <a:latin typeface="Calibri"/>
                <a:cs typeface="Calibri"/>
              </a:rPr>
              <a:t> </a:t>
            </a:r>
            <a:r>
              <a:rPr dirty="0" sz="1150" spc="-40">
                <a:latin typeface="Calibri"/>
                <a:cs typeface="Calibri"/>
              </a:rPr>
              <a:t>Dynamics</a:t>
            </a:r>
            <a:r>
              <a:rPr dirty="0" sz="1150" spc="20">
                <a:latin typeface="Calibri"/>
                <a:cs typeface="Calibri"/>
              </a:rPr>
              <a:t> </a:t>
            </a:r>
            <a:r>
              <a:rPr dirty="0" sz="1150" spc="-70">
                <a:latin typeface="Calibri"/>
                <a:cs typeface="Calibri"/>
              </a:rPr>
              <a:t>and</a:t>
            </a:r>
            <a:r>
              <a:rPr dirty="0" sz="1150" spc="-5">
                <a:latin typeface="Calibri"/>
                <a:cs typeface="Calibri"/>
              </a:rPr>
              <a:t> </a:t>
            </a:r>
            <a:r>
              <a:rPr dirty="0" sz="1150" spc="-25">
                <a:latin typeface="Calibri"/>
                <a:cs typeface="Calibri"/>
              </a:rPr>
              <a:t>Challenges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4831537" y="121708"/>
            <a:ext cx="32194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75">
                <a:latin typeface="Calibri"/>
                <a:cs typeface="Calibri"/>
              </a:rPr>
              <a:t>OECD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8034174" y="137230"/>
            <a:ext cx="84709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10">
                <a:latin typeface="Calibri"/>
                <a:cs typeface="Calibri"/>
              </a:rPr>
              <a:t>@ProfSchrepeI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2944442" y="871008"/>
            <a:ext cx="6796405" cy="8699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5550" spc="-330">
                <a:latin typeface="Calibri"/>
                <a:cs typeface="Calibri"/>
              </a:rPr>
              <a:t>Foiiow</a:t>
            </a:r>
            <a:r>
              <a:rPr dirty="0" sz="5550" spc="120">
                <a:latin typeface="Calibri"/>
                <a:cs typeface="Calibri"/>
              </a:rPr>
              <a:t> </a:t>
            </a:r>
            <a:r>
              <a:rPr dirty="0" sz="5550" spc="-120">
                <a:latin typeface="Calibri"/>
                <a:cs typeface="Calibri"/>
              </a:rPr>
              <a:t>increasinq</a:t>
            </a:r>
            <a:r>
              <a:rPr dirty="0" sz="5550" spc="90">
                <a:latin typeface="Calibri"/>
                <a:cs typeface="Calibri"/>
              </a:rPr>
              <a:t> </a:t>
            </a:r>
            <a:r>
              <a:rPr dirty="0" sz="5550" spc="-114">
                <a:latin typeface="Calibri"/>
                <a:cs typeface="Calibri"/>
              </a:rPr>
              <a:t>returns</a:t>
            </a:r>
            <a:endParaRPr sz="5550">
              <a:latin typeface="Calibri"/>
              <a:cs typeface="Calibri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4378197" y="4298950"/>
            <a:ext cx="1048385" cy="4254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600" spc="-105">
                <a:latin typeface="Arial"/>
                <a:cs typeface="Arial"/>
              </a:rPr>
              <a:t>OpenAl</a:t>
            </a:r>
            <a:endParaRPr sz="2600">
              <a:latin typeface="Arial"/>
              <a:cs typeface="Arial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3902623" y="5453415"/>
            <a:ext cx="843915" cy="3740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250" spc="-10">
                <a:latin typeface="Calibri"/>
                <a:cs typeface="Calibri"/>
              </a:rPr>
              <a:t>nvioiA.</a:t>
            </a:r>
            <a:endParaRPr sz="2250">
              <a:latin typeface="Calibri"/>
              <a:cs typeface="Calibri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5993619" y="3455811"/>
            <a:ext cx="797560" cy="38989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 marR="5080">
              <a:lnSpc>
                <a:spcPts val="1350"/>
              </a:lnSpc>
              <a:spcBef>
                <a:spcPts val="280"/>
              </a:spcBef>
            </a:pPr>
            <a:r>
              <a:rPr dirty="0" sz="1250">
                <a:solidFill>
                  <a:srgbClr val="1C1C1C"/>
                </a:solidFill>
                <a:latin typeface="Calibri"/>
                <a:cs typeface="Calibri"/>
              </a:rPr>
              <a:t>LE</a:t>
            </a:r>
            <a:r>
              <a:rPr dirty="0" sz="1250" spc="210">
                <a:solidFill>
                  <a:srgbClr val="1C1C1C"/>
                </a:solidFill>
                <a:latin typeface="Calibri"/>
                <a:cs typeface="Calibri"/>
              </a:rPr>
              <a:t>  </a:t>
            </a:r>
            <a:r>
              <a:rPr dirty="0" sz="1250" spc="35">
                <a:solidFill>
                  <a:srgbClr val="1C1C1C"/>
                </a:solidFill>
                <a:latin typeface="Calibri"/>
                <a:cs typeface="Calibri"/>
              </a:rPr>
              <a:t>CHAT </a:t>
            </a:r>
            <a:r>
              <a:rPr dirty="0" sz="1250" spc="130">
                <a:solidFill>
                  <a:srgbClr val="1C1C1C"/>
                </a:solidFill>
                <a:latin typeface="Calibri"/>
                <a:cs typeface="Calibri"/>
              </a:rPr>
              <a:t>HI5TRAL_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6081482" y="4345163"/>
            <a:ext cx="721995" cy="4108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1510"/>
              </a:lnSpc>
              <a:spcBef>
                <a:spcPts val="110"/>
              </a:spcBef>
            </a:pPr>
            <a:r>
              <a:rPr dirty="0" sz="1350" spc="105">
                <a:latin typeface="Calibri"/>
                <a:cs typeface="Calibri"/>
              </a:rPr>
              <a:t>NISTRAL</a:t>
            </a:r>
            <a:endParaRPr sz="1350">
              <a:latin typeface="Calibri"/>
              <a:cs typeface="Calibri"/>
            </a:endParaRPr>
          </a:p>
          <a:p>
            <a:pPr marL="17780">
              <a:lnSpc>
                <a:spcPts val="1510"/>
              </a:lnSpc>
            </a:pPr>
            <a:r>
              <a:rPr dirty="0" sz="1350" spc="85">
                <a:latin typeface="Calibri"/>
                <a:cs typeface="Calibri"/>
              </a:rPr>
              <a:t>AI_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7272339" y="3515077"/>
            <a:ext cx="757555" cy="3073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850" spc="60">
                <a:latin typeface="Calibri"/>
                <a:cs typeface="Calibri"/>
              </a:rPr>
              <a:t>Cloude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6892389" y="4390848"/>
            <a:ext cx="135763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204">
                <a:solidFill>
                  <a:srgbClr val="111111"/>
                </a:solidFill>
                <a:latin typeface="Calibri"/>
                <a:cs typeface="Calibri"/>
              </a:rPr>
              <a:t>ANTHROP\C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4925256" y="5129388"/>
            <a:ext cx="1306830" cy="6330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950" spc="135">
                <a:solidFill>
                  <a:srgbClr val="0F238C"/>
                </a:solidFill>
                <a:latin typeface="Calibri"/>
                <a:cs typeface="Calibri"/>
              </a:rPr>
              <a:t>A»ML</a:t>
            </a:r>
            <a:endParaRPr sz="3950">
              <a:latin typeface="Calibri"/>
              <a:cs typeface="Calibri"/>
            </a:endParaRPr>
          </a:p>
        </p:txBody>
      </p:sp>
      <p:sp>
        <p:nvSpPr>
          <p:cNvPr id="53" name="object 53" descr=""/>
          <p:cNvSpPr txBox="1"/>
          <p:nvPr/>
        </p:nvSpPr>
        <p:spPr>
          <a:xfrm>
            <a:off x="6549509" y="5015088"/>
            <a:ext cx="922655" cy="6330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950" spc="-40">
                <a:solidFill>
                  <a:srgbClr val="2F2F2F"/>
                </a:solidFill>
                <a:latin typeface="Calibri"/>
                <a:cs typeface="Calibri"/>
              </a:rPr>
              <a:t>aWS</a:t>
            </a:r>
            <a:endParaRPr sz="3950">
              <a:latin typeface="Calibri"/>
              <a:cs typeface="Calibri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5788760" y="6302375"/>
            <a:ext cx="6038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1750" spc="-35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20"/>
              </a:rPr>
              <a:t>source</a:t>
            </a:r>
            <a:endParaRPr sz="1750">
              <a:latin typeface="Calibri"/>
              <a:cs typeface="Calibri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9713850" y="2770363"/>
            <a:ext cx="406400" cy="2330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50" spc="-10">
                <a:latin typeface="Calibri"/>
                <a:cs typeface="Calibri"/>
              </a:rPr>
              <a:t>Users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9210669" y="4453466"/>
            <a:ext cx="1420495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50" spc="-90">
                <a:latin typeface="Calibri"/>
                <a:cs typeface="Calibri"/>
              </a:rPr>
              <a:t>AI</a:t>
            </a:r>
            <a:r>
              <a:rPr dirty="0" sz="1450" spc="-50">
                <a:latin typeface="Calibri"/>
                <a:cs typeface="Calibri"/>
              </a:rPr>
              <a:t> </a:t>
            </a:r>
            <a:r>
              <a:rPr dirty="0" sz="1450" spc="-110">
                <a:latin typeface="Calibri"/>
                <a:cs typeface="Calibri"/>
              </a:rPr>
              <a:t>foundation</a:t>
            </a:r>
            <a:r>
              <a:rPr dirty="0" sz="1450" spc="60">
                <a:latin typeface="Calibri"/>
                <a:cs typeface="Calibri"/>
              </a:rPr>
              <a:t> </a:t>
            </a:r>
            <a:r>
              <a:rPr dirty="0" sz="1450" spc="-75">
                <a:latin typeface="Calibri"/>
                <a:cs typeface="Calibri"/>
              </a:rPr>
              <a:t>models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9318407" y="5330119"/>
            <a:ext cx="1219835" cy="2628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550" spc="-125">
                <a:latin typeface="Calibri"/>
                <a:cs typeface="Calibri"/>
              </a:rPr>
              <a:t>AI </a:t>
            </a:r>
            <a:r>
              <a:rPr dirty="0" sz="1550" spc="-80">
                <a:latin typeface="Calibri"/>
                <a:cs typeface="Calibri"/>
              </a:rPr>
              <a:t>infrastructures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11583174" y="131056"/>
            <a:ext cx="438150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>
                <a:latin typeface="Calibri"/>
                <a:cs typeface="Calibri"/>
              </a:rPr>
              <a:t>Page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5">
                <a:solidFill>
                  <a:srgbClr val="0C0C0C"/>
                </a:solidFill>
                <a:latin typeface="Calibri"/>
                <a:cs typeface="Calibri"/>
              </a:rPr>
              <a:t>15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81250" y="2933700"/>
            <a:ext cx="1644650" cy="67945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70850" y="2927350"/>
            <a:ext cx="1708150" cy="6858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74950" y="965200"/>
            <a:ext cx="450850" cy="501650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0" y="460163"/>
            <a:ext cx="12191365" cy="0"/>
          </a:xfrm>
          <a:custGeom>
            <a:avLst/>
            <a:gdLst/>
            <a:ahLst/>
            <a:cxnLst/>
            <a:rect l="l" t="t" r="r" b="b"/>
            <a:pathLst>
              <a:path w="12191365" h="0">
                <a:moveTo>
                  <a:pt x="0" y="0"/>
                </a:moveTo>
                <a:lnTo>
                  <a:pt x="12191150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50897" y="121708"/>
            <a:ext cx="245935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180">
                <a:latin typeface="Arial"/>
                <a:cs typeface="Arial"/>
              </a:rPr>
              <a:t>GenAI</a:t>
            </a:r>
            <a:r>
              <a:rPr dirty="0" sz="1150" spc="65">
                <a:latin typeface="Arial"/>
                <a:cs typeface="Arial"/>
              </a:rPr>
              <a:t> </a:t>
            </a:r>
            <a:r>
              <a:rPr dirty="0" sz="1150" spc="-100">
                <a:latin typeface="Arial"/>
                <a:cs typeface="Arial"/>
              </a:rPr>
              <a:t>Competitive</a:t>
            </a:r>
            <a:r>
              <a:rPr dirty="0" sz="1150" spc="85">
                <a:latin typeface="Arial"/>
                <a:cs typeface="Arial"/>
              </a:rPr>
              <a:t> </a:t>
            </a:r>
            <a:r>
              <a:rPr dirty="0" sz="1150" spc="-120">
                <a:latin typeface="Arial"/>
                <a:cs typeface="Arial"/>
              </a:rPr>
              <a:t>Dynamics</a:t>
            </a:r>
            <a:r>
              <a:rPr dirty="0" sz="1150" spc="75">
                <a:latin typeface="Arial"/>
                <a:cs typeface="Arial"/>
              </a:rPr>
              <a:t> </a:t>
            </a:r>
            <a:r>
              <a:rPr dirty="0" sz="1150" spc="-130">
                <a:latin typeface="Arial"/>
                <a:cs typeface="Arial"/>
              </a:rPr>
              <a:t>and</a:t>
            </a:r>
            <a:r>
              <a:rPr dirty="0" sz="1150" spc="-5">
                <a:latin typeface="Arial"/>
                <a:cs typeface="Arial"/>
              </a:rPr>
              <a:t> </a:t>
            </a:r>
            <a:r>
              <a:rPr dirty="0" sz="1150" spc="-105">
                <a:latin typeface="Arial"/>
                <a:cs typeface="Arial"/>
              </a:rPr>
              <a:t>Challenges</a:t>
            </a:r>
            <a:endParaRPr sz="115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831588" y="121708"/>
            <a:ext cx="321310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275">
                <a:latin typeface="Arial"/>
                <a:cs typeface="Arial"/>
              </a:rPr>
              <a:t>OECD</a:t>
            </a:r>
            <a:endParaRPr sz="115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037979" y="137230"/>
            <a:ext cx="84328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60">
                <a:latin typeface="Arial"/>
                <a:cs typeface="Arial"/>
              </a:rPr>
              <a:t>@ProfSchrepeI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388942" y="750358"/>
            <a:ext cx="5832475" cy="170815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449705" marR="5080" indent="-1437640">
              <a:lnSpc>
                <a:spcPts val="6600"/>
              </a:lnSpc>
              <a:spcBef>
                <a:spcPts val="250"/>
              </a:spcBef>
            </a:pPr>
            <a:r>
              <a:rPr dirty="0" sz="5550" spc="-350">
                <a:latin typeface="Calibri"/>
                <a:cs typeface="Calibri"/>
              </a:rPr>
              <a:t>Depioy</a:t>
            </a:r>
            <a:r>
              <a:rPr dirty="0" sz="5550" spc="365">
                <a:latin typeface="Calibri"/>
                <a:cs typeface="Calibri"/>
              </a:rPr>
              <a:t> </a:t>
            </a:r>
            <a:r>
              <a:rPr dirty="0" sz="5550" spc="-210">
                <a:latin typeface="Calibri"/>
                <a:cs typeface="Calibri"/>
              </a:rPr>
              <a:t>computationai </a:t>
            </a:r>
            <a:r>
              <a:rPr dirty="0" sz="5550" spc="-65">
                <a:latin typeface="Calibri"/>
                <a:cs typeface="Calibri"/>
              </a:rPr>
              <a:t>antitrust</a:t>
            </a:r>
            <a:endParaRPr sz="55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504409" y="4037541"/>
            <a:ext cx="7187565" cy="255714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ctr" marR="22860">
              <a:lnSpc>
                <a:spcPct val="100000"/>
              </a:lnSpc>
              <a:spcBef>
                <a:spcPts val="130"/>
              </a:spcBef>
            </a:pPr>
            <a:r>
              <a:rPr dirty="0" sz="2300" spc="50">
                <a:latin typeface="Calibri"/>
                <a:cs typeface="Calibri"/>
              </a:rPr>
              <a:t>E.g.:</a:t>
            </a:r>
            <a:r>
              <a:rPr dirty="0" sz="2300" spc="-15">
                <a:latin typeface="Calibri"/>
                <a:cs typeface="Calibri"/>
              </a:rPr>
              <a:t> </a:t>
            </a:r>
            <a:r>
              <a:rPr dirty="0" sz="2300">
                <a:latin typeface="Calibri"/>
                <a:cs typeface="Calibri"/>
              </a:rPr>
              <a:t>Audit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>
                <a:latin typeface="Calibri"/>
                <a:cs typeface="Calibri"/>
              </a:rPr>
              <a:t>code</a:t>
            </a:r>
            <a:r>
              <a:rPr dirty="0" sz="2300" spc="-90">
                <a:latin typeface="Calibri"/>
                <a:cs typeface="Calibri"/>
              </a:rPr>
              <a:t> </a:t>
            </a:r>
            <a:r>
              <a:rPr dirty="0" sz="2300">
                <a:latin typeface="Calibri"/>
                <a:cs typeface="Calibri"/>
              </a:rPr>
              <a:t>and </a:t>
            </a:r>
            <a:r>
              <a:rPr dirty="0" sz="2300" spc="-25">
                <a:latin typeface="Calibri"/>
                <a:cs typeface="Calibri"/>
              </a:rPr>
              <a:t>T&amp;C</a:t>
            </a:r>
            <a:endParaRPr sz="23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2350">
                <a:latin typeface="Calibri"/>
                <a:cs typeface="Calibri"/>
              </a:rPr>
              <a:t>-</a:t>
            </a:r>
            <a:r>
              <a:rPr dirty="0" sz="2350" spc="-114">
                <a:latin typeface="Calibri"/>
                <a:cs typeface="Calibri"/>
              </a:rPr>
              <a:t> </a:t>
            </a:r>
            <a:r>
              <a:rPr dirty="0" sz="2350" spc="-25">
                <a:latin typeface="Calibri"/>
                <a:cs typeface="Calibri"/>
              </a:rPr>
              <a:t>Track</a:t>
            </a:r>
            <a:r>
              <a:rPr dirty="0" sz="2350" spc="35">
                <a:latin typeface="Calibri"/>
                <a:cs typeface="Calibri"/>
              </a:rPr>
              <a:t> </a:t>
            </a:r>
            <a:r>
              <a:rPr dirty="0" sz="2350" spc="-35">
                <a:latin typeface="Calibri"/>
                <a:cs typeface="Calibri"/>
              </a:rPr>
              <a:t>changes</a:t>
            </a:r>
            <a:r>
              <a:rPr dirty="0" sz="2350" spc="5">
                <a:latin typeface="Calibri"/>
                <a:cs typeface="Calibri"/>
              </a:rPr>
              <a:t> </a:t>
            </a:r>
            <a:r>
              <a:rPr dirty="0" sz="2350" spc="-20">
                <a:latin typeface="Calibri"/>
                <a:cs typeface="Calibri"/>
              </a:rPr>
              <a:t>in</a:t>
            </a:r>
            <a:r>
              <a:rPr dirty="0" sz="2350" spc="-65">
                <a:latin typeface="Calibri"/>
                <a:cs typeface="Calibri"/>
              </a:rPr>
              <a:t> </a:t>
            </a:r>
            <a:r>
              <a:rPr dirty="0" sz="2350" spc="-100">
                <a:latin typeface="Calibri"/>
                <a:cs typeface="Calibri"/>
              </a:rPr>
              <a:t>the</a:t>
            </a:r>
            <a:r>
              <a:rPr dirty="0" sz="2350" spc="-30">
                <a:latin typeface="Calibri"/>
                <a:cs typeface="Calibri"/>
              </a:rPr>
              <a:t> </a:t>
            </a:r>
            <a:r>
              <a:rPr dirty="0" sz="2350" spc="-114">
                <a:latin typeface="Calibri"/>
                <a:cs typeface="Calibri"/>
              </a:rPr>
              <a:t>API</a:t>
            </a:r>
            <a:r>
              <a:rPr dirty="0" sz="2350" spc="-155">
                <a:latin typeface="Calibri"/>
                <a:cs typeface="Calibri"/>
              </a:rPr>
              <a:t> </a:t>
            </a:r>
            <a:r>
              <a:rPr dirty="0" sz="2350" spc="-30">
                <a:latin typeface="Calibri"/>
                <a:cs typeface="Calibri"/>
              </a:rPr>
              <a:t>(for</a:t>
            </a:r>
            <a:r>
              <a:rPr dirty="0" sz="2350" spc="-15">
                <a:latin typeface="Calibri"/>
                <a:cs typeface="Calibri"/>
              </a:rPr>
              <a:t> </a:t>
            </a:r>
            <a:r>
              <a:rPr dirty="0" sz="2350" spc="-150">
                <a:latin typeface="Calibri"/>
                <a:cs typeface="Calibri"/>
              </a:rPr>
              <a:t>the</a:t>
            </a:r>
            <a:r>
              <a:rPr dirty="0" sz="2350" spc="-70">
                <a:latin typeface="Calibri"/>
                <a:cs typeface="Calibri"/>
              </a:rPr>
              <a:t> </a:t>
            </a:r>
            <a:r>
              <a:rPr dirty="0" sz="2350" spc="-90">
                <a:latin typeface="Calibri"/>
                <a:cs typeface="Calibri"/>
              </a:rPr>
              <a:t>'closed'</a:t>
            </a:r>
            <a:r>
              <a:rPr dirty="0" sz="2350" spc="-40">
                <a:latin typeface="Calibri"/>
                <a:cs typeface="Calibri"/>
              </a:rPr>
              <a:t> </a:t>
            </a:r>
            <a:r>
              <a:rPr dirty="0" sz="2350" spc="-10">
                <a:latin typeface="Calibri"/>
                <a:cs typeface="Calibri"/>
              </a:rPr>
              <a:t>ones)</a:t>
            </a:r>
            <a:endParaRPr sz="235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2350">
                <a:latin typeface="Calibri"/>
                <a:cs typeface="Calibri"/>
              </a:rPr>
              <a:t>-</a:t>
            </a:r>
            <a:r>
              <a:rPr dirty="0" sz="2350" spc="10">
                <a:latin typeface="Calibri"/>
                <a:cs typeface="Calibri"/>
              </a:rPr>
              <a:t> </a:t>
            </a:r>
            <a:r>
              <a:rPr dirty="0" sz="2350" spc="-65">
                <a:latin typeface="Calibri"/>
                <a:cs typeface="Calibri"/>
              </a:rPr>
              <a:t>Trach</a:t>
            </a:r>
            <a:r>
              <a:rPr dirty="0" sz="2350" spc="-30">
                <a:latin typeface="Calibri"/>
                <a:cs typeface="Calibri"/>
              </a:rPr>
              <a:t> </a:t>
            </a:r>
            <a:r>
              <a:rPr dirty="0" sz="2350" spc="-35">
                <a:latin typeface="Calibri"/>
                <a:cs typeface="Calibri"/>
              </a:rPr>
              <a:t>changes</a:t>
            </a:r>
            <a:r>
              <a:rPr dirty="0" sz="2350" spc="45">
                <a:latin typeface="Calibri"/>
                <a:cs typeface="Calibri"/>
              </a:rPr>
              <a:t> </a:t>
            </a:r>
            <a:r>
              <a:rPr dirty="0" sz="2350" spc="-35">
                <a:latin typeface="Calibri"/>
                <a:cs typeface="Calibri"/>
              </a:rPr>
              <a:t>in</a:t>
            </a:r>
            <a:r>
              <a:rPr dirty="0" sz="2350" spc="-100">
                <a:latin typeface="Calibri"/>
                <a:cs typeface="Calibri"/>
              </a:rPr>
              <a:t> </a:t>
            </a:r>
            <a:r>
              <a:rPr dirty="0" sz="2350">
                <a:latin typeface="Calibri"/>
                <a:cs typeface="Calibri"/>
              </a:rPr>
              <a:t>access</a:t>
            </a:r>
            <a:r>
              <a:rPr dirty="0" sz="2350" spc="30">
                <a:latin typeface="Calibri"/>
                <a:cs typeface="Calibri"/>
              </a:rPr>
              <a:t> </a:t>
            </a:r>
            <a:r>
              <a:rPr dirty="0" sz="2350" spc="-80">
                <a:latin typeface="Calibri"/>
                <a:cs typeface="Calibri"/>
              </a:rPr>
              <a:t>terms</a:t>
            </a:r>
            <a:r>
              <a:rPr dirty="0" sz="2350" spc="-30">
                <a:latin typeface="Calibri"/>
                <a:cs typeface="Calibri"/>
              </a:rPr>
              <a:t> </a:t>
            </a:r>
            <a:r>
              <a:rPr dirty="0" sz="2350" spc="-125">
                <a:latin typeface="Calibri"/>
                <a:cs typeface="Calibri"/>
              </a:rPr>
              <a:t>to</a:t>
            </a:r>
            <a:r>
              <a:rPr dirty="0" sz="2350">
                <a:latin typeface="Calibri"/>
                <a:cs typeface="Calibri"/>
              </a:rPr>
              <a:t> </a:t>
            </a:r>
            <a:r>
              <a:rPr dirty="0" sz="2350" spc="-40">
                <a:latin typeface="Calibri"/>
                <a:cs typeface="Calibri"/>
              </a:rPr>
              <a:t>models(for</a:t>
            </a:r>
            <a:r>
              <a:rPr dirty="0" sz="2350" spc="120">
                <a:latin typeface="Calibri"/>
                <a:cs typeface="Calibri"/>
              </a:rPr>
              <a:t> </a:t>
            </a:r>
            <a:r>
              <a:rPr dirty="0" sz="2350" spc="-150">
                <a:latin typeface="Calibri"/>
                <a:cs typeface="Calibri"/>
              </a:rPr>
              <a:t>the</a:t>
            </a:r>
            <a:r>
              <a:rPr dirty="0" sz="2350" spc="-70">
                <a:latin typeface="Calibri"/>
                <a:cs typeface="Calibri"/>
              </a:rPr>
              <a:t> </a:t>
            </a:r>
            <a:r>
              <a:rPr dirty="0" sz="2350" spc="-160">
                <a:latin typeface="Calibri"/>
                <a:cs typeface="Calibri"/>
              </a:rPr>
              <a:t>'open'</a:t>
            </a:r>
            <a:r>
              <a:rPr dirty="0" sz="2350" spc="-5">
                <a:latin typeface="Calibri"/>
                <a:cs typeface="Calibri"/>
              </a:rPr>
              <a:t> </a:t>
            </a:r>
            <a:r>
              <a:rPr dirty="0" sz="2350" spc="-10">
                <a:latin typeface="Calibri"/>
                <a:cs typeface="Calibri"/>
              </a:rPr>
              <a:t>ones)</a:t>
            </a:r>
            <a:endParaRPr sz="2350">
              <a:latin typeface="Calibri"/>
              <a:cs typeface="Calibri"/>
            </a:endParaRPr>
          </a:p>
          <a:p>
            <a:pPr algn="ctr" marR="16510">
              <a:lnSpc>
                <a:spcPct val="100000"/>
              </a:lnSpc>
              <a:spcBef>
                <a:spcPts val="80"/>
              </a:spcBef>
            </a:pPr>
            <a:r>
              <a:rPr dirty="0" sz="2250">
                <a:latin typeface="Calibri"/>
                <a:cs typeface="Calibri"/>
              </a:rPr>
              <a:t>-</a:t>
            </a:r>
            <a:r>
              <a:rPr dirty="0" sz="2250" spc="55">
                <a:latin typeface="Calibri"/>
                <a:cs typeface="Calibri"/>
              </a:rPr>
              <a:t> </a:t>
            </a:r>
            <a:r>
              <a:rPr dirty="0" sz="2250">
                <a:latin typeface="Calibri"/>
                <a:cs typeface="Calibri"/>
              </a:rPr>
              <a:t>Trach</a:t>
            </a:r>
            <a:r>
              <a:rPr dirty="0" sz="2250" spc="-60">
                <a:latin typeface="Calibri"/>
                <a:cs typeface="Calibri"/>
              </a:rPr>
              <a:t> </a:t>
            </a:r>
            <a:r>
              <a:rPr dirty="0" sz="2250">
                <a:latin typeface="Calibri"/>
                <a:cs typeface="Calibri"/>
              </a:rPr>
              <a:t>changes</a:t>
            </a:r>
            <a:r>
              <a:rPr dirty="0" sz="2250" spc="55">
                <a:latin typeface="Calibri"/>
                <a:cs typeface="Calibri"/>
              </a:rPr>
              <a:t> </a:t>
            </a:r>
            <a:r>
              <a:rPr dirty="0" sz="2250" spc="-75">
                <a:latin typeface="Calibri"/>
                <a:cs typeface="Calibri"/>
              </a:rPr>
              <a:t>to</a:t>
            </a:r>
            <a:r>
              <a:rPr dirty="0" sz="2250" spc="-35">
                <a:latin typeface="Calibri"/>
                <a:cs typeface="Calibri"/>
              </a:rPr>
              <a:t> </a:t>
            </a:r>
            <a:r>
              <a:rPr dirty="0" sz="2250" spc="-55">
                <a:latin typeface="Calibri"/>
                <a:cs typeface="Calibri"/>
              </a:rPr>
              <a:t>non-</a:t>
            </a:r>
            <a:r>
              <a:rPr dirty="0" sz="2250" spc="-20">
                <a:latin typeface="Calibri"/>
                <a:cs typeface="Calibri"/>
              </a:rPr>
              <a:t>compete</a:t>
            </a:r>
            <a:r>
              <a:rPr dirty="0" sz="2250" spc="100">
                <a:latin typeface="Calibri"/>
                <a:cs typeface="Calibri"/>
              </a:rPr>
              <a:t> </a:t>
            </a:r>
            <a:r>
              <a:rPr dirty="0" sz="2250" spc="-10">
                <a:latin typeface="Calibri"/>
                <a:cs typeface="Calibri"/>
              </a:rPr>
              <a:t>provisions</a:t>
            </a:r>
            <a:endParaRPr sz="2250">
              <a:latin typeface="Calibri"/>
              <a:cs typeface="Calibri"/>
            </a:endParaRPr>
          </a:p>
          <a:p>
            <a:pPr algn="ctr" marR="12065">
              <a:lnSpc>
                <a:spcPct val="100000"/>
              </a:lnSpc>
            </a:pPr>
            <a:r>
              <a:rPr dirty="0" sz="2350">
                <a:latin typeface="Calibri"/>
                <a:cs typeface="Calibri"/>
              </a:rPr>
              <a:t>-</a:t>
            </a:r>
            <a:r>
              <a:rPr dirty="0" sz="2350" spc="-65">
                <a:latin typeface="Calibri"/>
                <a:cs typeface="Calibri"/>
              </a:rPr>
              <a:t> </a:t>
            </a:r>
            <a:r>
              <a:rPr dirty="0" sz="2350" spc="-20">
                <a:latin typeface="Calibri"/>
                <a:cs typeface="Calibri"/>
              </a:rPr>
              <a:t>Track </a:t>
            </a:r>
            <a:r>
              <a:rPr dirty="0" sz="2350" spc="-30">
                <a:latin typeface="Calibri"/>
                <a:cs typeface="Calibri"/>
              </a:rPr>
              <a:t>changes</a:t>
            </a:r>
            <a:r>
              <a:rPr dirty="0" sz="2350" spc="60">
                <a:latin typeface="Calibri"/>
                <a:cs typeface="Calibri"/>
              </a:rPr>
              <a:t> </a:t>
            </a:r>
            <a:r>
              <a:rPr dirty="0" sz="2350" spc="-155">
                <a:latin typeface="Calibri"/>
                <a:cs typeface="Calibri"/>
              </a:rPr>
              <a:t>to</a:t>
            </a:r>
            <a:r>
              <a:rPr dirty="0" sz="2350" spc="-25">
                <a:latin typeface="Calibri"/>
                <a:cs typeface="Calibri"/>
              </a:rPr>
              <a:t> </a:t>
            </a:r>
            <a:r>
              <a:rPr dirty="0" sz="2350" spc="-65">
                <a:latin typeface="Calibri"/>
                <a:cs typeface="Calibri"/>
              </a:rPr>
              <a:t>interoperability</a:t>
            </a:r>
            <a:r>
              <a:rPr dirty="0" sz="2350" spc="-30">
                <a:latin typeface="Calibri"/>
                <a:cs typeface="Calibri"/>
              </a:rPr>
              <a:t> </a:t>
            </a:r>
            <a:r>
              <a:rPr dirty="0" sz="2350" spc="-10">
                <a:latin typeface="Calibri"/>
                <a:cs typeface="Calibri"/>
              </a:rPr>
              <a:t>terms</a:t>
            </a:r>
            <a:endParaRPr sz="23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0"/>
              </a:spcBef>
            </a:pPr>
            <a:endParaRPr sz="2350">
              <a:latin typeface="Calibri"/>
              <a:cs typeface="Calibri"/>
            </a:endParaRPr>
          </a:p>
          <a:p>
            <a:pPr algn="ctr" marR="22860">
              <a:lnSpc>
                <a:spcPct val="100000"/>
              </a:lnSpc>
              <a:spcBef>
                <a:spcPts val="5"/>
              </a:spcBef>
            </a:pPr>
            <a:r>
              <a:rPr dirty="0" sz="1750" spc="-265">
                <a:latin typeface="Arial"/>
                <a:cs typeface="Arial"/>
                <a:hlinkClick r:id="rId5"/>
              </a:rPr>
              <a:t>«ou_cer</a:t>
            </a:r>
            <a:endParaRPr sz="17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584166" y="127881"/>
            <a:ext cx="433705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 spc="-120">
                <a:latin typeface="Arial"/>
                <a:cs typeface="Arial"/>
              </a:rPr>
              <a:t>Page</a:t>
            </a:r>
            <a:r>
              <a:rPr dirty="0" sz="1100" spc="-55">
                <a:latin typeface="Arial"/>
                <a:cs typeface="Arial"/>
              </a:rPr>
              <a:t> </a:t>
            </a:r>
            <a:r>
              <a:rPr dirty="0" sz="1100" spc="-160">
                <a:solidFill>
                  <a:srgbClr val="0E0E0E"/>
                </a:solidFill>
                <a:latin typeface="Arial"/>
                <a:cs typeface="Arial"/>
              </a:rPr>
              <a:t>16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27450" y="1803400"/>
            <a:ext cx="533400" cy="50165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43400" y="1943100"/>
            <a:ext cx="254000" cy="3683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99100" y="1943100"/>
            <a:ext cx="254000" cy="3683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842000" y="1943100"/>
            <a:ext cx="247650" cy="36195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65850" y="1809750"/>
            <a:ext cx="254000" cy="50165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308850" y="1860550"/>
            <a:ext cx="482600" cy="58420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861300" y="1949450"/>
            <a:ext cx="247650" cy="36195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940050" y="971550"/>
            <a:ext cx="463550" cy="50165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632200" y="971550"/>
            <a:ext cx="279400" cy="49530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994150" y="1098550"/>
            <a:ext cx="260350" cy="37465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330700" y="1098550"/>
            <a:ext cx="254000" cy="374650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654550" y="1104900"/>
            <a:ext cx="247650" cy="361950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997450" y="1104900"/>
            <a:ext cx="425450" cy="361950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505450" y="1098550"/>
            <a:ext cx="254000" cy="374650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5842000" y="1016000"/>
            <a:ext cx="482600" cy="450850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7086600" y="1098550"/>
            <a:ext cx="254000" cy="508000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7423150" y="1104900"/>
            <a:ext cx="247650" cy="361950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8782050" y="1104900"/>
            <a:ext cx="476250" cy="501650"/>
          </a:xfrm>
          <a:prstGeom prst="rect">
            <a:avLst/>
          </a:prstGeom>
        </p:spPr>
      </p:pic>
      <p:sp>
        <p:nvSpPr>
          <p:cNvPr id="20" name="object 20" descr=""/>
          <p:cNvSpPr/>
          <p:nvPr/>
        </p:nvSpPr>
        <p:spPr>
          <a:xfrm>
            <a:off x="9331537" y="4782184"/>
            <a:ext cx="225425" cy="0"/>
          </a:xfrm>
          <a:custGeom>
            <a:avLst/>
            <a:gdLst/>
            <a:ahLst/>
            <a:cxnLst/>
            <a:rect l="l" t="t" r="r" b="b"/>
            <a:pathLst>
              <a:path w="225425" h="0">
                <a:moveTo>
                  <a:pt x="0" y="0"/>
                </a:moveTo>
                <a:lnTo>
                  <a:pt x="225213" y="0"/>
                </a:lnTo>
              </a:path>
            </a:pathLst>
          </a:custGeom>
          <a:ln w="3175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2625512" y="2998258"/>
            <a:ext cx="397510" cy="0"/>
          </a:xfrm>
          <a:custGeom>
            <a:avLst/>
            <a:gdLst/>
            <a:ahLst/>
            <a:cxnLst/>
            <a:rect l="l" t="t" r="r" b="b"/>
            <a:pathLst>
              <a:path w="397510" h="0">
                <a:moveTo>
                  <a:pt x="0" y="0"/>
                </a:moveTo>
                <a:lnTo>
                  <a:pt x="397086" y="0"/>
                </a:lnTo>
              </a:path>
            </a:pathLst>
          </a:custGeom>
          <a:ln w="14816">
            <a:solidFill>
              <a:srgbClr val="44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0" y="460163"/>
            <a:ext cx="12191365" cy="0"/>
          </a:xfrm>
          <a:custGeom>
            <a:avLst/>
            <a:gdLst/>
            <a:ahLst/>
            <a:cxnLst/>
            <a:rect l="l" t="t" r="r" b="b"/>
            <a:pathLst>
              <a:path w="12191365" h="0">
                <a:moveTo>
                  <a:pt x="0" y="0"/>
                </a:moveTo>
                <a:lnTo>
                  <a:pt x="12191150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 txBox="1"/>
          <p:nvPr/>
        </p:nvSpPr>
        <p:spPr>
          <a:xfrm>
            <a:off x="9963150" y="635000"/>
            <a:ext cx="2051050" cy="406400"/>
          </a:xfrm>
          <a:prstGeom prst="rect">
            <a:avLst/>
          </a:prstGeom>
          <a:solidFill>
            <a:srgbClr val="1C3FAC"/>
          </a:solidFill>
        </p:spPr>
        <p:txBody>
          <a:bodyPr wrap="square" lIns="0" tIns="127000" rIns="0" bIns="0" rtlCol="0" vert="horz">
            <a:spAutoFit/>
          </a:bodyPr>
          <a:lstStyle/>
          <a:p>
            <a:pPr marL="129539">
              <a:lnSpc>
                <a:spcPct val="100000"/>
              </a:lnSpc>
              <a:spcBef>
                <a:spcPts val="1000"/>
              </a:spcBef>
              <a:tabLst>
                <a:tab pos="1175385" algn="l"/>
                <a:tab pos="1765300" algn="l"/>
              </a:tabLst>
            </a:pPr>
            <a:r>
              <a:rPr dirty="0" sz="1150">
                <a:solidFill>
                  <a:srgbClr val="FFFFFF"/>
                </a:solidFill>
                <a:latin typeface="Arial"/>
                <a:cs typeface="Arial"/>
                <a:hlinkClick r:id="rId20"/>
              </a:rPr>
              <a:t>10</a:t>
            </a:r>
            <a:r>
              <a:rPr dirty="0" sz="1150" spc="60">
                <a:solidFill>
                  <a:srgbClr val="FFFFFF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1150" spc="85">
                <a:solidFill>
                  <a:srgbClr val="FFFFFF"/>
                </a:solidFill>
                <a:latin typeface="Arial"/>
                <a:cs typeface="Arial"/>
                <a:hlinkClick r:id="rId20"/>
              </a:rPr>
              <a:t>m</a:t>
            </a:r>
            <a:r>
              <a:rPr dirty="0" sz="1150" spc="95">
                <a:solidFill>
                  <a:srgbClr val="FFFFFF"/>
                </a:solidFill>
                <a:latin typeface="Arial"/>
                <a:cs typeface="Arial"/>
                <a:hlinkClick r:id="rId20"/>
              </a:rPr>
              <a:t>  </a:t>
            </a:r>
            <a:r>
              <a:rPr dirty="0" sz="1150" spc="-200">
                <a:solidFill>
                  <a:srgbClr val="FFFFFF"/>
                </a:solidFill>
                <a:latin typeface="Arial"/>
                <a:cs typeface="Arial"/>
                <a:hlinkClick r:id="rId20"/>
              </a:rPr>
              <a:t>FE</a:t>
            </a:r>
            <a:r>
              <a:rPr dirty="0" sz="1150" spc="95">
                <a:solidFill>
                  <a:srgbClr val="FFFFFF"/>
                </a:solidFill>
                <a:latin typeface="Arial"/>
                <a:cs typeface="Arial"/>
                <a:hlinkClick r:id="rId20"/>
              </a:rPr>
              <a:t> </a:t>
            </a:r>
            <a:r>
              <a:rPr dirty="0" sz="1150" spc="-25">
                <a:solidFill>
                  <a:srgbClr val="FFFFFF"/>
                </a:solidFill>
                <a:latin typeface="Arial"/>
                <a:cs typeface="Arial"/>
                <a:hlinkClick r:id="rId20"/>
              </a:rPr>
              <a:t>PXü</a:t>
            </a:r>
            <a:r>
              <a:rPr dirty="0" sz="1150">
                <a:solidFill>
                  <a:srgbClr val="FFFFFF"/>
                </a:solidFill>
                <a:latin typeface="Arial"/>
                <a:cs typeface="Arial"/>
                <a:hlinkClick r:id="rId20"/>
              </a:rPr>
              <a:t>	</a:t>
            </a:r>
            <a:r>
              <a:rPr dirty="0" sz="1150" spc="-20">
                <a:solidFill>
                  <a:srgbClr val="FFFFFF"/>
                </a:solidFill>
                <a:latin typeface="Arial"/>
                <a:cs typeface="Arial"/>
                <a:hlinkClick r:id="rId20"/>
              </a:rPr>
              <a:t>DIGS</a:t>
            </a:r>
            <a:r>
              <a:rPr dirty="0" sz="1150">
                <a:solidFill>
                  <a:srgbClr val="FFFFFF"/>
                </a:solidFill>
                <a:latin typeface="Arial"/>
                <a:cs typeface="Arial"/>
                <a:hlinkClick r:id="rId20"/>
              </a:rPr>
              <a:t>	</a:t>
            </a:r>
            <a:r>
              <a:rPr dirty="0" sz="1150" spc="-25">
                <a:solidFill>
                  <a:srgbClr val="FFFFFF"/>
                </a:solidFill>
                <a:latin typeface="Arial"/>
                <a:cs typeface="Arial"/>
                <a:hlinkClick r:id="rId20"/>
              </a:rPr>
              <a:t>FD</a:t>
            </a:r>
            <a:endParaRPr sz="1150">
              <a:latin typeface="Arial"/>
              <a:cs typeface="Arial"/>
            </a:endParaRPr>
          </a:p>
        </p:txBody>
      </p:sp>
      <p:pic>
        <p:nvPicPr>
          <p:cNvPr id="24" name="object 24" descr="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225550" y="2933700"/>
            <a:ext cx="3187700" cy="393700"/>
          </a:xfrm>
          <a:prstGeom prst="rect">
            <a:avLst/>
          </a:prstGeom>
        </p:spPr>
      </p:pic>
      <p:pic>
        <p:nvPicPr>
          <p:cNvPr id="25" name="object 25" descr="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1143000" y="3778250"/>
            <a:ext cx="3124200" cy="82550"/>
          </a:xfrm>
          <a:prstGeom prst="rect">
            <a:avLst/>
          </a:prstGeom>
        </p:spPr>
      </p:pic>
      <p:pic>
        <p:nvPicPr>
          <p:cNvPr id="26" name="object 26" descr="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4965700" y="3067050"/>
            <a:ext cx="5886450" cy="114300"/>
          </a:xfrm>
          <a:prstGeom prst="rect">
            <a:avLst/>
          </a:prstGeom>
        </p:spPr>
      </p:pic>
      <p:grpSp>
        <p:nvGrpSpPr>
          <p:cNvPr id="27" name="object 27" descr=""/>
          <p:cNvGrpSpPr/>
          <p:nvPr/>
        </p:nvGrpSpPr>
        <p:grpSpPr>
          <a:xfrm>
            <a:off x="4965700" y="3594100"/>
            <a:ext cx="6051550" cy="882650"/>
            <a:chOff x="4965700" y="3594100"/>
            <a:chExt cx="6051550" cy="882650"/>
          </a:xfrm>
        </p:grpSpPr>
        <p:pic>
          <p:nvPicPr>
            <p:cNvPr id="28" name="object 28" descr="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4965700" y="3625850"/>
              <a:ext cx="2914650" cy="76200"/>
            </a:xfrm>
            <a:prstGeom prst="rect">
              <a:avLst/>
            </a:prstGeom>
          </p:spPr>
        </p:pic>
        <p:pic>
          <p:nvPicPr>
            <p:cNvPr id="29" name="object 29" descr="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4965700" y="3746500"/>
              <a:ext cx="6051550" cy="730250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8693150" y="3594100"/>
              <a:ext cx="139700" cy="57150"/>
            </a:xfrm>
            <a:prstGeom prst="rect">
              <a:avLst/>
            </a:prstGeom>
          </p:spPr>
        </p:pic>
      </p:grpSp>
      <p:pic>
        <p:nvPicPr>
          <p:cNvPr id="31" name="object 31" descr="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549400" y="3594100"/>
            <a:ext cx="2533650" cy="82550"/>
          </a:xfrm>
          <a:prstGeom prst="rect">
            <a:avLst/>
          </a:prstGeom>
        </p:spPr>
      </p:pic>
      <p:sp>
        <p:nvSpPr>
          <p:cNvPr id="32" name="object 32" descr=""/>
          <p:cNvSpPr txBox="1"/>
          <p:nvPr/>
        </p:nvSpPr>
        <p:spPr>
          <a:xfrm>
            <a:off x="151342" y="109537"/>
            <a:ext cx="2471420" cy="2254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00" spc="-120">
                <a:latin typeface="Calibri"/>
                <a:cs typeface="Calibri"/>
              </a:rPr>
              <a:t>GenAlCompetitive</a:t>
            </a:r>
            <a:r>
              <a:rPr dirty="0" sz="1300" spc="-45">
                <a:latin typeface="Calibri"/>
                <a:cs typeface="Calibri"/>
              </a:rPr>
              <a:t> </a:t>
            </a:r>
            <a:r>
              <a:rPr dirty="0" sz="1300" spc="-120">
                <a:latin typeface="Calibri"/>
                <a:cs typeface="Calibri"/>
              </a:rPr>
              <a:t>Dynamics</a:t>
            </a:r>
            <a:r>
              <a:rPr dirty="0" sz="1300" spc="45">
                <a:latin typeface="Calibri"/>
                <a:cs typeface="Calibri"/>
              </a:rPr>
              <a:t> </a:t>
            </a:r>
            <a:r>
              <a:rPr dirty="0" sz="1300" spc="-150">
                <a:latin typeface="Calibri"/>
                <a:cs typeface="Calibri"/>
              </a:rPr>
              <a:t>and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85">
                <a:latin typeface="Calibri"/>
                <a:cs typeface="Calibri"/>
              </a:rPr>
              <a:t>Challenges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4830641" y="109537"/>
            <a:ext cx="320675" cy="2254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00" spc="-160">
                <a:latin typeface="Calibri"/>
                <a:cs typeface="Calibri"/>
              </a:rPr>
              <a:t>OECD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8038708" y="115711"/>
            <a:ext cx="839469" cy="2184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50" spc="-120">
                <a:latin typeface="Arial"/>
                <a:cs typeface="Arial"/>
              </a:rPr>
              <a:t>9ProfSchrepel</a:t>
            </a:r>
            <a:endParaRPr sz="1250">
              <a:latin typeface="Arial"/>
              <a:cs typeface="Arial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6474302" y="738011"/>
            <a:ext cx="2526665" cy="172910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ts val="6625"/>
              </a:lnSpc>
              <a:spcBef>
                <a:spcPts val="135"/>
              </a:spcBef>
              <a:tabLst>
                <a:tab pos="1244600" algn="l"/>
              </a:tabLst>
            </a:pPr>
            <a:r>
              <a:rPr dirty="0" sz="5600" spc="-25">
                <a:latin typeface="Calibri"/>
                <a:cs typeface="Calibri"/>
              </a:rPr>
              <a:t>re</a:t>
            </a:r>
            <a:r>
              <a:rPr dirty="0" sz="5600">
                <a:latin typeface="Calibri"/>
                <a:cs typeface="Calibri"/>
              </a:rPr>
              <a:t>	</a:t>
            </a:r>
            <a:r>
              <a:rPr dirty="0" sz="5600" spc="-315">
                <a:latin typeface="Calibri"/>
                <a:cs typeface="Calibri"/>
              </a:rPr>
              <a:t>iato</a:t>
            </a:r>
            <a:endParaRPr sz="5600">
              <a:latin typeface="Calibri"/>
              <a:cs typeface="Calibri"/>
            </a:endParaRPr>
          </a:p>
          <a:p>
            <a:pPr marL="141605">
              <a:lnSpc>
                <a:spcPts val="6740"/>
              </a:lnSpc>
              <a:tabLst>
                <a:tab pos="1675130" algn="l"/>
              </a:tabLst>
            </a:pPr>
            <a:r>
              <a:rPr dirty="0" sz="5700" spc="-25">
                <a:latin typeface="Calibri"/>
                <a:cs typeface="Calibri"/>
              </a:rPr>
              <a:t>ca</a:t>
            </a:r>
            <a:r>
              <a:rPr dirty="0" sz="5700">
                <a:latin typeface="Calibri"/>
                <a:cs typeface="Calibri"/>
              </a:rPr>
              <a:t>	</a:t>
            </a:r>
            <a:r>
              <a:rPr dirty="0" sz="5700" spc="-140">
                <a:latin typeface="Calibri"/>
                <a:cs typeface="Calibri"/>
              </a:rPr>
              <a:t>res</a:t>
            </a:r>
            <a:endParaRPr sz="57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2993580" y="1567039"/>
            <a:ext cx="2178050" cy="89979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31314" algn="l"/>
              </a:tabLst>
            </a:pPr>
            <a:r>
              <a:rPr dirty="0" sz="5700" spc="-285">
                <a:latin typeface="Calibri"/>
                <a:cs typeface="Calibri"/>
              </a:rPr>
              <a:t>ba</a:t>
            </a:r>
            <a:r>
              <a:rPr dirty="0" sz="5700">
                <a:latin typeface="Calibri"/>
                <a:cs typeface="Calibri"/>
              </a:rPr>
              <a:t>	</a:t>
            </a:r>
            <a:r>
              <a:rPr dirty="0" sz="5700" spc="-25">
                <a:latin typeface="Calibri"/>
                <a:cs typeface="Calibri"/>
              </a:rPr>
              <a:t>rs</a:t>
            </a:r>
            <a:endParaRPr sz="57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4648071" y="5786966"/>
            <a:ext cx="2878455" cy="8153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19685">
              <a:lnSpc>
                <a:spcPts val="1695"/>
              </a:lnSpc>
              <a:spcBef>
                <a:spcPts val="105"/>
              </a:spcBef>
            </a:pPr>
            <a:r>
              <a:rPr dirty="0" sz="1450" spc="-40">
                <a:latin typeface="Calibri"/>
                <a:cs typeface="Calibri"/>
              </a:rPr>
              <a:t>Article</a:t>
            </a:r>
            <a:r>
              <a:rPr dirty="0" sz="1450" spc="-45">
                <a:latin typeface="Calibri"/>
                <a:cs typeface="Calibri"/>
              </a:rPr>
              <a:t> </a:t>
            </a:r>
            <a:r>
              <a:rPr dirty="0" sz="1450" spc="-90">
                <a:latin typeface="Calibri"/>
                <a:cs typeface="Calibri"/>
              </a:rPr>
              <a:t>53</a:t>
            </a:r>
            <a:r>
              <a:rPr dirty="0" sz="1450" spc="-35">
                <a:latin typeface="Calibri"/>
                <a:cs typeface="Calibri"/>
              </a:rPr>
              <a:t> </a:t>
            </a:r>
            <a:r>
              <a:rPr dirty="0" sz="1450" spc="-20">
                <a:latin typeface="Calibri"/>
                <a:cs typeface="Calibri"/>
              </a:rPr>
              <a:t>of</a:t>
            </a:r>
            <a:r>
              <a:rPr dirty="0" sz="1450" spc="15">
                <a:latin typeface="Calibri"/>
                <a:cs typeface="Calibri"/>
              </a:rPr>
              <a:t> </a:t>
            </a:r>
            <a:r>
              <a:rPr dirty="0" sz="1450" spc="-70">
                <a:latin typeface="Calibri"/>
                <a:cs typeface="Calibri"/>
              </a:rPr>
              <a:t>the</a:t>
            </a:r>
            <a:r>
              <a:rPr dirty="0" sz="1450" spc="-30">
                <a:latin typeface="Calibri"/>
                <a:cs typeface="Calibri"/>
              </a:rPr>
              <a:t> </a:t>
            </a:r>
            <a:r>
              <a:rPr dirty="0" sz="1450" spc="-90">
                <a:latin typeface="Calibri"/>
                <a:cs typeface="Calibri"/>
              </a:rPr>
              <a:t>AI</a:t>
            </a:r>
            <a:r>
              <a:rPr dirty="0" sz="1450" spc="-35">
                <a:latin typeface="Calibri"/>
                <a:cs typeface="Calibri"/>
              </a:rPr>
              <a:t> </a:t>
            </a:r>
            <a:r>
              <a:rPr dirty="0" sz="1450" spc="-45">
                <a:latin typeface="Calibri"/>
                <a:cs typeface="Calibri"/>
              </a:rPr>
              <a:t>Act</a:t>
            </a:r>
            <a:r>
              <a:rPr dirty="0" sz="1450" spc="-35">
                <a:latin typeface="Calibri"/>
                <a:cs typeface="Calibri"/>
              </a:rPr>
              <a:t> </a:t>
            </a:r>
            <a:r>
              <a:rPr dirty="0" sz="1450" spc="-50">
                <a:solidFill>
                  <a:srgbClr val="131313"/>
                </a:solidFill>
                <a:latin typeface="Calibri"/>
                <a:cs typeface="Calibri"/>
              </a:rPr>
              <a:t>+</a:t>
            </a:r>
            <a:r>
              <a:rPr dirty="0" sz="1450" spc="-40">
                <a:solidFill>
                  <a:srgbClr val="131313"/>
                </a:solidFill>
                <a:latin typeface="Calibri"/>
                <a:cs typeface="Calibri"/>
              </a:rPr>
              <a:t> </a:t>
            </a:r>
            <a:r>
              <a:rPr dirty="0" sz="1450" spc="-80">
                <a:latin typeface="Calibri"/>
                <a:cs typeface="Calibri"/>
              </a:rPr>
              <a:t>Annex</a:t>
            </a:r>
            <a:r>
              <a:rPr dirty="0" sz="1450" spc="30">
                <a:latin typeface="Calibri"/>
                <a:cs typeface="Calibri"/>
              </a:rPr>
              <a:t> </a:t>
            </a:r>
            <a:r>
              <a:rPr dirty="0" sz="1450" spc="-25">
                <a:latin typeface="Calibri"/>
                <a:cs typeface="Calibri"/>
              </a:rPr>
              <a:t>XI</a:t>
            </a:r>
            <a:endParaRPr sz="1450">
              <a:latin typeface="Calibri"/>
              <a:cs typeface="Calibri"/>
            </a:endParaRPr>
          </a:p>
          <a:p>
            <a:pPr algn="ctr">
              <a:lnSpc>
                <a:spcPts val="1814"/>
              </a:lnSpc>
            </a:pPr>
            <a:r>
              <a:rPr dirty="0" sz="1550" spc="-80">
                <a:latin typeface="Calibri"/>
                <a:cs typeface="Calibri"/>
              </a:rPr>
              <a:t>(Providers</a:t>
            </a:r>
            <a:r>
              <a:rPr dirty="0" sz="1550" spc="80">
                <a:latin typeface="Calibri"/>
                <a:cs typeface="Calibri"/>
              </a:rPr>
              <a:t> </a:t>
            </a:r>
            <a:r>
              <a:rPr dirty="0" sz="1550" spc="-90">
                <a:latin typeface="Calibri"/>
                <a:cs typeface="Calibri"/>
              </a:rPr>
              <a:t>of</a:t>
            </a:r>
            <a:r>
              <a:rPr dirty="0" sz="1550" spc="50">
                <a:latin typeface="Calibri"/>
                <a:cs typeface="Calibri"/>
              </a:rPr>
              <a:t> </a:t>
            </a:r>
            <a:r>
              <a:rPr dirty="0" sz="1550" spc="-114">
                <a:latin typeface="Calibri"/>
                <a:cs typeface="Calibri"/>
              </a:rPr>
              <a:t>general</a:t>
            </a:r>
            <a:r>
              <a:rPr dirty="0" sz="1550" spc="-5">
                <a:latin typeface="Calibri"/>
                <a:cs typeface="Calibri"/>
              </a:rPr>
              <a:t> </a:t>
            </a:r>
            <a:r>
              <a:rPr dirty="0" sz="1550" spc="-114">
                <a:latin typeface="Calibri"/>
                <a:cs typeface="Calibri"/>
              </a:rPr>
              <a:t>purpose</a:t>
            </a:r>
            <a:r>
              <a:rPr dirty="0" sz="1550" spc="25">
                <a:latin typeface="Calibri"/>
                <a:cs typeface="Calibri"/>
              </a:rPr>
              <a:t> </a:t>
            </a:r>
            <a:r>
              <a:rPr dirty="0" sz="1550" spc="-114">
                <a:latin typeface="Calibri"/>
                <a:cs typeface="Calibri"/>
              </a:rPr>
              <a:t>Al</a:t>
            </a:r>
            <a:r>
              <a:rPr dirty="0" sz="1550" spc="-35">
                <a:latin typeface="Calibri"/>
                <a:cs typeface="Calibri"/>
              </a:rPr>
              <a:t> </a:t>
            </a:r>
            <a:r>
              <a:rPr dirty="0" sz="1550" spc="-50">
                <a:latin typeface="Calibri"/>
                <a:cs typeface="Calibri"/>
              </a:rPr>
              <a:t>models)</a:t>
            </a:r>
            <a:endParaRPr sz="1550">
              <a:latin typeface="Calibri"/>
              <a:cs typeface="Calibri"/>
            </a:endParaRPr>
          </a:p>
          <a:p>
            <a:pPr algn="ctr" marR="1905">
              <a:lnSpc>
                <a:spcPct val="100000"/>
              </a:lnSpc>
              <a:spcBef>
                <a:spcPts val="540"/>
              </a:spcBef>
            </a:pPr>
            <a:r>
              <a:rPr dirty="0" sz="1800" spc="-290">
                <a:latin typeface="Arial"/>
                <a:cs typeface="Arial"/>
                <a:hlinkClick r:id="rId20"/>
              </a:rPr>
              <a:t>«ou_cgr</a:t>
            </a:r>
            <a:endParaRPr sz="1800">
              <a:latin typeface="Arial"/>
              <a:cs typeface="Arial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11587968" y="115711"/>
            <a:ext cx="437515" cy="2184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50" spc="-90">
                <a:latin typeface="Calibri"/>
                <a:cs typeface="Calibri"/>
              </a:rPr>
              <a:t>Page</a:t>
            </a:r>
            <a:r>
              <a:rPr dirty="0" sz="1250" spc="-75">
                <a:latin typeface="Calibri"/>
                <a:cs typeface="Calibri"/>
              </a:rPr>
              <a:t> </a:t>
            </a:r>
            <a:r>
              <a:rPr dirty="0" sz="1250" spc="-155">
                <a:latin typeface="Calibri"/>
                <a:cs typeface="Calibri"/>
              </a:rPr>
              <a:t>17</a:t>
            </a:r>
            <a:endParaRPr sz="12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3550" y="2235200"/>
            <a:ext cx="1530350" cy="33655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37150" y="2362200"/>
            <a:ext cx="1898650" cy="16383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585200" y="2355850"/>
            <a:ext cx="2254250" cy="144145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806700" y="971550"/>
            <a:ext cx="508000" cy="495300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0" y="460163"/>
            <a:ext cx="12170410" cy="0"/>
          </a:xfrm>
          <a:custGeom>
            <a:avLst/>
            <a:gdLst/>
            <a:ahLst/>
            <a:cxnLst/>
            <a:rect l="l" t="t" r="r" b="b"/>
            <a:pathLst>
              <a:path w="12170410" h="0">
                <a:moveTo>
                  <a:pt x="0" y="0"/>
                </a:moveTo>
                <a:lnTo>
                  <a:pt x="12170406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52165" y="121708"/>
            <a:ext cx="246316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85">
                <a:latin typeface="Calibri"/>
                <a:cs typeface="Calibri"/>
              </a:rPr>
              <a:t>GenAI</a:t>
            </a:r>
            <a:r>
              <a:rPr dirty="0" sz="1150" spc="30">
                <a:latin typeface="Calibri"/>
                <a:cs typeface="Calibri"/>
              </a:rPr>
              <a:t> </a:t>
            </a:r>
            <a:r>
              <a:rPr dirty="0" sz="1150" spc="-55">
                <a:latin typeface="Calibri"/>
                <a:cs typeface="Calibri"/>
              </a:rPr>
              <a:t>Competitive</a:t>
            </a:r>
            <a:r>
              <a:rPr dirty="0" sz="1150" spc="40">
                <a:latin typeface="Calibri"/>
                <a:cs typeface="Calibri"/>
              </a:rPr>
              <a:t> </a:t>
            </a:r>
            <a:r>
              <a:rPr dirty="0" sz="1150" spc="-40">
                <a:latin typeface="Calibri"/>
                <a:cs typeface="Calibri"/>
              </a:rPr>
              <a:t>Dynamics</a:t>
            </a:r>
            <a:r>
              <a:rPr dirty="0" sz="1150" spc="20">
                <a:latin typeface="Calibri"/>
                <a:cs typeface="Calibri"/>
              </a:rPr>
              <a:t> </a:t>
            </a:r>
            <a:r>
              <a:rPr dirty="0" sz="1150" spc="-70">
                <a:latin typeface="Calibri"/>
                <a:cs typeface="Calibri"/>
              </a:rPr>
              <a:t>and</a:t>
            </a:r>
            <a:r>
              <a:rPr dirty="0" sz="1150" spc="-5">
                <a:latin typeface="Calibri"/>
                <a:cs typeface="Calibri"/>
              </a:rPr>
              <a:t> </a:t>
            </a:r>
            <a:r>
              <a:rPr dirty="0" sz="1150" spc="-25">
                <a:latin typeface="Calibri"/>
                <a:cs typeface="Calibri"/>
              </a:rPr>
              <a:t>Challenges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31238" y="115534"/>
            <a:ext cx="323850" cy="2108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200" spc="-100">
                <a:latin typeface="Calibri"/>
                <a:cs typeface="Calibri"/>
              </a:rPr>
              <a:t>OECD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034174" y="137230"/>
            <a:ext cx="84709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10">
                <a:latin typeface="Calibri"/>
                <a:cs typeface="Calibri"/>
              </a:rPr>
              <a:t>@ProfSchrepeI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466307" y="688622"/>
            <a:ext cx="5892800" cy="94424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6000" spc="-470">
                <a:latin typeface="Calibri"/>
                <a:cs typeface="Calibri"/>
              </a:rPr>
              <a:t>Exempt</a:t>
            </a:r>
            <a:r>
              <a:rPr dirty="0" sz="6000" spc="350">
                <a:latin typeface="Calibri"/>
                <a:cs typeface="Calibri"/>
              </a:rPr>
              <a:t> </a:t>
            </a:r>
            <a:r>
              <a:rPr dirty="0" sz="6000" spc="-565">
                <a:latin typeface="Calibri"/>
                <a:cs typeface="Calibri"/>
              </a:rPr>
              <a:t>open</a:t>
            </a:r>
            <a:r>
              <a:rPr dirty="0" sz="6000" spc="75">
                <a:latin typeface="Calibri"/>
                <a:cs typeface="Calibri"/>
              </a:rPr>
              <a:t> </a:t>
            </a:r>
            <a:r>
              <a:rPr dirty="0" sz="6000" spc="-380">
                <a:latin typeface="Calibri"/>
                <a:cs typeface="Calibri"/>
              </a:rPr>
              <a:t>systems</a:t>
            </a:r>
            <a:endParaRPr sz="60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30912" y="4315883"/>
            <a:ext cx="2727960" cy="123317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 marR="5080" indent="635">
              <a:lnSpc>
                <a:spcPts val="2350"/>
              </a:lnSpc>
              <a:spcBef>
                <a:spcPts val="260"/>
              </a:spcBef>
            </a:pPr>
            <a:r>
              <a:rPr dirty="0" sz="2050" spc="-160">
                <a:latin typeface="Calibri"/>
                <a:cs typeface="Calibri"/>
              </a:rPr>
              <a:t>1.</a:t>
            </a:r>
            <a:r>
              <a:rPr dirty="0" sz="2050" spc="-114">
                <a:latin typeface="Calibri"/>
                <a:cs typeface="Calibri"/>
              </a:rPr>
              <a:t> </a:t>
            </a:r>
            <a:r>
              <a:rPr dirty="0" sz="2050" spc="-140">
                <a:latin typeface="Calibri"/>
                <a:cs typeface="Calibri"/>
              </a:rPr>
              <a:t>Forminq</a:t>
            </a:r>
            <a:r>
              <a:rPr dirty="0" sz="2050" spc="25">
                <a:latin typeface="Calibri"/>
                <a:cs typeface="Calibri"/>
              </a:rPr>
              <a:t> </a:t>
            </a:r>
            <a:r>
              <a:rPr dirty="0" sz="2050" spc="-95">
                <a:latin typeface="Calibri"/>
                <a:cs typeface="Calibri"/>
              </a:rPr>
              <a:t>joint</a:t>
            </a:r>
            <a:r>
              <a:rPr dirty="0" sz="2050" spc="35">
                <a:latin typeface="Calibri"/>
                <a:cs typeface="Calibri"/>
              </a:rPr>
              <a:t> </a:t>
            </a:r>
            <a:r>
              <a:rPr dirty="0" sz="2050" spc="-10">
                <a:latin typeface="Calibri"/>
                <a:cs typeface="Calibri"/>
              </a:rPr>
              <a:t>ventures </a:t>
            </a:r>
            <a:r>
              <a:rPr dirty="0" sz="2050" spc="-140">
                <a:latin typeface="Calibri"/>
                <a:cs typeface="Calibri"/>
              </a:rPr>
              <a:t>(between</a:t>
            </a:r>
            <a:r>
              <a:rPr dirty="0" sz="2050" spc="65">
                <a:latin typeface="Calibri"/>
                <a:cs typeface="Calibri"/>
              </a:rPr>
              <a:t> </a:t>
            </a:r>
            <a:r>
              <a:rPr dirty="0" sz="2050" spc="-220">
                <a:latin typeface="Calibri"/>
                <a:cs typeface="Calibri"/>
              </a:rPr>
              <a:t>OS/OA</a:t>
            </a:r>
            <a:r>
              <a:rPr dirty="0" sz="2050" spc="95">
                <a:latin typeface="Calibri"/>
                <a:cs typeface="Calibri"/>
              </a:rPr>
              <a:t> </a:t>
            </a:r>
            <a:r>
              <a:rPr dirty="0" sz="2050" spc="-100">
                <a:latin typeface="Calibri"/>
                <a:cs typeface="Calibri"/>
              </a:rPr>
              <a:t>companies) </a:t>
            </a:r>
            <a:r>
              <a:rPr dirty="0" sz="2050" spc="-145">
                <a:latin typeface="Calibri"/>
                <a:cs typeface="Calibri"/>
              </a:rPr>
              <a:t>without</a:t>
            </a:r>
            <a:r>
              <a:rPr dirty="0" sz="2050" spc="30">
                <a:latin typeface="Calibri"/>
                <a:cs typeface="Calibri"/>
              </a:rPr>
              <a:t> </a:t>
            </a:r>
            <a:r>
              <a:rPr dirty="0" sz="2050" spc="-114">
                <a:latin typeface="Calibri"/>
                <a:cs typeface="Calibri"/>
              </a:rPr>
              <a:t>notifyinq</a:t>
            </a:r>
            <a:r>
              <a:rPr dirty="0" sz="2050" spc="70">
                <a:latin typeface="Calibri"/>
                <a:cs typeface="Calibri"/>
              </a:rPr>
              <a:t> </a:t>
            </a:r>
            <a:r>
              <a:rPr dirty="0" sz="2050" spc="-10">
                <a:latin typeface="Calibri"/>
                <a:cs typeface="Calibri"/>
              </a:rPr>
              <a:t>antitrust </a:t>
            </a:r>
            <a:r>
              <a:rPr dirty="0" sz="2100" spc="-10">
                <a:latin typeface="Calibri"/>
                <a:cs typeface="Calibri"/>
              </a:rPr>
              <a:t>aqencies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678215" y="4303183"/>
            <a:ext cx="2846705" cy="15240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5240" marR="5080" indent="-3175">
              <a:lnSpc>
                <a:spcPct val="96200"/>
              </a:lnSpc>
              <a:spcBef>
                <a:spcPts val="185"/>
              </a:spcBef>
            </a:pPr>
            <a:r>
              <a:rPr dirty="0" sz="2050" spc="-20">
                <a:latin typeface="Calibri"/>
                <a:cs typeface="Calibri"/>
              </a:rPr>
              <a:t>2.</a:t>
            </a:r>
            <a:r>
              <a:rPr dirty="0" sz="2050" spc="-120">
                <a:latin typeface="Calibri"/>
                <a:cs typeface="Calibri"/>
              </a:rPr>
              <a:t> </a:t>
            </a:r>
            <a:r>
              <a:rPr dirty="0" sz="2050" spc="-135">
                <a:latin typeface="Calibri"/>
                <a:cs typeface="Calibri"/>
              </a:rPr>
              <a:t>Forminq</a:t>
            </a:r>
            <a:r>
              <a:rPr dirty="0" sz="2050" spc="20">
                <a:latin typeface="Calibri"/>
                <a:cs typeface="Calibri"/>
              </a:rPr>
              <a:t> </a:t>
            </a:r>
            <a:r>
              <a:rPr dirty="0" sz="2050" spc="-75">
                <a:latin typeface="Calibri"/>
                <a:cs typeface="Calibri"/>
              </a:rPr>
              <a:t>strateqic</a:t>
            </a:r>
            <a:r>
              <a:rPr dirty="0" sz="2050" spc="20">
                <a:latin typeface="Calibri"/>
                <a:cs typeface="Calibri"/>
              </a:rPr>
              <a:t> </a:t>
            </a:r>
            <a:r>
              <a:rPr dirty="0" sz="2050" spc="-60">
                <a:latin typeface="Calibri"/>
                <a:cs typeface="Calibri"/>
              </a:rPr>
              <a:t>alliances </a:t>
            </a:r>
            <a:r>
              <a:rPr dirty="0" sz="2050" spc="-135">
                <a:latin typeface="Calibri"/>
                <a:cs typeface="Calibri"/>
              </a:rPr>
              <a:t>without</a:t>
            </a:r>
            <a:r>
              <a:rPr dirty="0" sz="2050" spc="20">
                <a:latin typeface="Calibri"/>
                <a:cs typeface="Calibri"/>
              </a:rPr>
              <a:t> </a:t>
            </a:r>
            <a:r>
              <a:rPr dirty="0" sz="2050" spc="-85">
                <a:latin typeface="Calibri"/>
                <a:cs typeface="Calibri"/>
              </a:rPr>
              <a:t>facinq</a:t>
            </a:r>
            <a:r>
              <a:rPr dirty="0" sz="2050">
                <a:latin typeface="Calibri"/>
                <a:cs typeface="Calibri"/>
              </a:rPr>
              <a:t> </a:t>
            </a:r>
            <a:r>
              <a:rPr dirty="0" sz="2050" spc="-10">
                <a:latin typeface="Calibri"/>
                <a:cs typeface="Calibri"/>
              </a:rPr>
              <a:t>cartel </a:t>
            </a:r>
            <a:r>
              <a:rPr dirty="0" sz="2000" spc="-70">
                <a:latin typeface="Calibri"/>
                <a:cs typeface="Calibri"/>
              </a:rPr>
              <a:t>sanctions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80">
                <a:latin typeface="Calibri"/>
                <a:cs typeface="Calibri"/>
              </a:rPr>
              <a:t>(sharinq</a:t>
            </a:r>
            <a:r>
              <a:rPr dirty="0" sz="2000" spc="65">
                <a:latin typeface="Calibri"/>
                <a:cs typeface="Calibri"/>
              </a:rPr>
              <a:t> </a:t>
            </a:r>
            <a:r>
              <a:rPr dirty="0" sz="2000" spc="-320">
                <a:latin typeface="Calibri"/>
                <a:cs typeface="Calibri"/>
              </a:rPr>
              <a:t>up—</a:t>
            </a:r>
            <a:r>
              <a:rPr dirty="0" sz="2000" spc="-10">
                <a:latin typeface="Calibri"/>
                <a:cs typeface="Calibri"/>
              </a:rPr>
              <a:t>front </a:t>
            </a:r>
            <a:r>
              <a:rPr dirty="0" sz="2000" spc="-30">
                <a:latin typeface="Calibri"/>
                <a:cs typeface="Calibri"/>
              </a:rPr>
              <a:t>costs,</a:t>
            </a:r>
            <a:r>
              <a:rPr dirty="0" sz="2000" spc="-25">
                <a:latin typeface="Calibri"/>
                <a:cs typeface="Calibri"/>
              </a:rPr>
              <a:t> </a:t>
            </a:r>
            <a:r>
              <a:rPr dirty="0" sz="2000" spc="-100">
                <a:latin typeface="Calibri"/>
                <a:cs typeface="Calibri"/>
              </a:rPr>
              <a:t>marketinq</a:t>
            </a:r>
            <a:r>
              <a:rPr dirty="0" sz="2000" spc="1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networks, </a:t>
            </a:r>
            <a:r>
              <a:rPr dirty="0" sz="2050" spc="-145">
                <a:latin typeface="Calibri"/>
                <a:cs typeface="Calibri"/>
              </a:rPr>
              <a:t>and</a:t>
            </a:r>
            <a:r>
              <a:rPr dirty="0" sz="2050" spc="-15">
                <a:latin typeface="Calibri"/>
                <a:cs typeface="Calibri"/>
              </a:rPr>
              <a:t> </a:t>
            </a:r>
            <a:r>
              <a:rPr dirty="0" sz="2050" spc="-85">
                <a:latin typeface="Calibri"/>
                <a:cs typeface="Calibri"/>
              </a:rPr>
              <a:t>technical</a:t>
            </a:r>
            <a:r>
              <a:rPr dirty="0" sz="2050" spc="50">
                <a:latin typeface="Calibri"/>
                <a:cs typeface="Calibri"/>
              </a:rPr>
              <a:t> </a:t>
            </a:r>
            <a:r>
              <a:rPr dirty="0" sz="2050" spc="-55">
                <a:latin typeface="Calibri"/>
                <a:cs typeface="Calibri"/>
              </a:rPr>
              <a:t>knowledqe)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88272" y="6290027"/>
            <a:ext cx="603885" cy="3073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heavy" sz="1850" spc="-8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6"/>
              </a:rPr>
              <a:t>source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410413" y="4303183"/>
            <a:ext cx="2611120" cy="931544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algn="just" marL="38100" marR="30480" indent="15240">
              <a:lnSpc>
                <a:spcPts val="2350"/>
              </a:lnSpc>
              <a:spcBef>
                <a:spcPts val="260"/>
              </a:spcBef>
            </a:pPr>
            <a:r>
              <a:rPr dirty="0" sz="2050">
                <a:latin typeface="Calibri"/>
                <a:cs typeface="Calibri"/>
              </a:rPr>
              <a:t>3.</a:t>
            </a:r>
            <a:r>
              <a:rPr dirty="0" sz="2050" spc="30">
                <a:latin typeface="Calibri"/>
                <a:cs typeface="Calibri"/>
              </a:rPr>
              <a:t> </a:t>
            </a:r>
            <a:r>
              <a:rPr dirty="0" sz="2050" spc="-130">
                <a:latin typeface="Calibri"/>
                <a:cs typeface="Calibri"/>
              </a:rPr>
              <a:t>Creatinq/extendinq</a:t>
            </a:r>
            <a:r>
              <a:rPr dirty="0" sz="2050" spc="15">
                <a:latin typeface="Calibri"/>
                <a:cs typeface="Calibri"/>
              </a:rPr>
              <a:t> </a:t>
            </a:r>
            <a:r>
              <a:rPr dirty="0" sz="2050" spc="-165">
                <a:latin typeface="Calibri"/>
                <a:cs typeface="Calibri"/>
              </a:rPr>
              <a:t>R&amp;D </a:t>
            </a:r>
            <a:r>
              <a:rPr dirty="0" sz="2050" spc="-135">
                <a:latin typeface="Calibri"/>
                <a:cs typeface="Calibri"/>
              </a:rPr>
              <a:t>exemption</a:t>
            </a:r>
            <a:r>
              <a:rPr dirty="0" sz="2050" spc="30">
                <a:latin typeface="Calibri"/>
                <a:cs typeface="Calibri"/>
              </a:rPr>
              <a:t> </a:t>
            </a:r>
            <a:r>
              <a:rPr dirty="0" sz="2050" spc="-245">
                <a:latin typeface="Calibri"/>
                <a:cs typeface="Calibri"/>
              </a:rPr>
              <a:t>to</a:t>
            </a:r>
            <a:r>
              <a:rPr dirty="0" sz="2050" spc="130">
                <a:latin typeface="Calibri"/>
                <a:cs typeface="Calibri"/>
              </a:rPr>
              <a:t> </a:t>
            </a:r>
            <a:r>
              <a:rPr dirty="0" sz="2050" spc="-90">
                <a:latin typeface="Calibri"/>
                <a:cs typeface="Calibri"/>
              </a:rPr>
              <a:t>antitrust</a:t>
            </a:r>
            <a:r>
              <a:rPr dirty="0" sz="2050" spc="60">
                <a:latin typeface="Calibri"/>
                <a:cs typeface="Calibri"/>
              </a:rPr>
              <a:t> </a:t>
            </a:r>
            <a:r>
              <a:rPr dirty="0" sz="2050" spc="-25">
                <a:latin typeface="Calibri"/>
                <a:cs typeface="Calibri"/>
              </a:rPr>
              <a:t>law </a:t>
            </a:r>
            <a:r>
              <a:rPr dirty="0" sz="1950" spc="-90">
                <a:latin typeface="Calibri"/>
                <a:cs typeface="Calibri"/>
              </a:rPr>
              <a:t>(25</a:t>
            </a:r>
            <a:r>
              <a:rPr dirty="0" baseline="55555" sz="1275" spc="-135">
                <a:latin typeface="Calibri"/>
                <a:cs typeface="Calibri"/>
              </a:rPr>
              <a:t>O</a:t>
            </a:r>
            <a:r>
              <a:rPr dirty="0" sz="1950" spc="-90">
                <a:latin typeface="Calibri"/>
                <a:cs typeface="Calibri"/>
              </a:rPr>
              <a:t>/o+</a:t>
            </a:r>
            <a:r>
              <a:rPr dirty="0" sz="1950">
                <a:latin typeface="Calibri"/>
                <a:cs typeface="Calibri"/>
              </a:rPr>
              <a:t> </a:t>
            </a:r>
            <a:r>
              <a:rPr dirty="0" sz="1950" spc="-10">
                <a:latin typeface="Calibri"/>
                <a:cs typeface="Calibri"/>
              </a:rPr>
              <a:t>rivalry)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583668" y="121708"/>
            <a:ext cx="430530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105">
                <a:solidFill>
                  <a:srgbClr val="111111"/>
                </a:solidFill>
                <a:latin typeface="Consolas"/>
                <a:cs typeface="Consolas"/>
              </a:rPr>
              <a:t>Pagel8</a:t>
            </a:r>
            <a:endParaRPr sz="115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3400" y="4464050"/>
            <a:ext cx="1695450" cy="17018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97700" y="4514850"/>
            <a:ext cx="1593850" cy="160020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0" y="460163"/>
            <a:ext cx="12191365" cy="0"/>
          </a:xfrm>
          <a:custGeom>
            <a:avLst/>
            <a:gdLst/>
            <a:ahLst/>
            <a:cxnLst/>
            <a:rect l="l" t="t" r="r" b="b"/>
            <a:pathLst>
              <a:path w="12191365" h="0">
                <a:moveTo>
                  <a:pt x="0" y="0"/>
                </a:moveTo>
                <a:lnTo>
                  <a:pt x="12191150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50897" y="121708"/>
            <a:ext cx="245935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180">
                <a:latin typeface="Arial"/>
                <a:cs typeface="Arial"/>
              </a:rPr>
              <a:t>GenAI</a:t>
            </a:r>
            <a:r>
              <a:rPr dirty="0" sz="1150" spc="65">
                <a:latin typeface="Arial"/>
                <a:cs typeface="Arial"/>
              </a:rPr>
              <a:t> </a:t>
            </a:r>
            <a:r>
              <a:rPr dirty="0" sz="1150" spc="-100">
                <a:latin typeface="Arial"/>
                <a:cs typeface="Arial"/>
              </a:rPr>
              <a:t>Competitive</a:t>
            </a:r>
            <a:r>
              <a:rPr dirty="0" sz="1150" spc="85">
                <a:latin typeface="Arial"/>
                <a:cs typeface="Arial"/>
              </a:rPr>
              <a:t> </a:t>
            </a:r>
            <a:r>
              <a:rPr dirty="0" sz="1150" spc="-120">
                <a:latin typeface="Arial"/>
                <a:cs typeface="Arial"/>
              </a:rPr>
              <a:t>Dynamics</a:t>
            </a:r>
            <a:r>
              <a:rPr dirty="0" sz="1150" spc="75">
                <a:latin typeface="Arial"/>
                <a:cs typeface="Arial"/>
              </a:rPr>
              <a:t> </a:t>
            </a:r>
            <a:r>
              <a:rPr dirty="0" sz="1150" spc="-130">
                <a:latin typeface="Arial"/>
                <a:cs typeface="Arial"/>
              </a:rPr>
              <a:t>and</a:t>
            </a:r>
            <a:r>
              <a:rPr dirty="0" sz="1150" spc="-5">
                <a:latin typeface="Arial"/>
                <a:cs typeface="Arial"/>
              </a:rPr>
              <a:t> </a:t>
            </a:r>
            <a:r>
              <a:rPr dirty="0" sz="1150" spc="-105">
                <a:latin typeface="Arial"/>
                <a:cs typeface="Arial"/>
              </a:rPr>
              <a:t>Challenges</a:t>
            </a:r>
            <a:endParaRPr sz="115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508461" y="1184698"/>
            <a:ext cx="2815590" cy="2815590"/>
          </a:xfrm>
          <a:prstGeom prst="rect">
            <a:avLst/>
          </a:prstGeom>
          <a:ln w="14816">
            <a:solidFill>
              <a:srgbClr val="2F2F2F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05"/>
              </a:spcBef>
            </a:pPr>
            <a:endParaRPr sz="2400">
              <a:latin typeface="Times New Roman"/>
              <a:cs typeface="Times New Roman"/>
            </a:endParaRPr>
          </a:p>
          <a:p>
            <a:pPr algn="just" marL="706755" marR="656590" indent="-74295">
              <a:lnSpc>
                <a:spcPts val="2650"/>
              </a:lnSpc>
            </a:pPr>
            <a:r>
              <a:rPr dirty="0" sz="2400" spc="-590">
                <a:latin typeface="Arial"/>
                <a:cs typeface="Arial"/>
              </a:rPr>
              <a:t>1.</a:t>
            </a:r>
            <a:r>
              <a:rPr dirty="0" sz="2400" spc="430">
                <a:latin typeface="Arial"/>
                <a:cs typeface="Arial"/>
              </a:rPr>
              <a:t> </a:t>
            </a:r>
            <a:r>
              <a:rPr dirty="0" sz="2400" spc="-270">
                <a:latin typeface="Arial"/>
                <a:cs typeface="Arial"/>
              </a:rPr>
              <a:t>Competitive </a:t>
            </a:r>
            <a:r>
              <a:rPr dirty="0" sz="2400" spc="-320">
                <a:latin typeface="Arial"/>
                <a:cs typeface="Arial"/>
              </a:rPr>
              <a:t>dynamics</a:t>
            </a:r>
            <a:r>
              <a:rPr dirty="0" sz="2400" spc="17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in </a:t>
            </a:r>
            <a:r>
              <a:rPr dirty="0" sz="2400" spc="-300">
                <a:latin typeface="Arial"/>
                <a:cs typeface="Arial"/>
              </a:rPr>
              <a:t>Generative</a:t>
            </a:r>
            <a:r>
              <a:rPr dirty="0" sz="2400" spc="114">
                <a:latin typeface="Arial"/>
                <a:cs typeface="Arial"/>
              </a:rPr>
              <a:t> </a:t>
            </a:r>
            <a:r>
              <a:rPr dirty="0" sz="2400" spc="-375">
                <a:latin typeface="Arial"/>
                <a:cs typeface="Arial"/>
              </a:rPr>
              <a:t>Al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831588" y="121708"/>
            <a:ext cx="321310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275">
                <a:latin typeface="Arial"/>
                <a:cs typeface="Arial"/>
              </a:rPr>
              <a:t>OECD</a:t>
            </a:r>
            <a:endParaRPr sz="115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037979" y="137230"/>
            <a:ext cx="84328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60">
                <a:latin typeface="Arial"/>
                <a:cs typeface="Arial"/>
              </a:rPr>
              <a:t>@ProfSchrepeI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357831" y="1184698"/>
            <a:ext cx="2815590" cy="2815590"/>
          </a:xfrm>
          <a:prstGeom prst="rect">
            <a:avLst/>
          </a:prstGeom>
          <a:ln w="14816">
            <a:solidFill>
              <a:srgbClr val="231F1F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2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85"/>
              </a:spcBef>
            </a:pPr>
            <a:endParaRPr sz="2100">
              <a:latin typeface="Times New Roman"/>
              <a:cs typeface="Times New Roman"/>
            </a:endParaRPr>
          </a:p>
          <a:p>
            <a:pPr algn="just" marL="660400" marR="652780" indent="59690">
              <a:lnSpc>
                <a:spcPct val="105200"/>
              </a:lnSpc>
            </a:pPr>
            <a:r>
              <a:rPr dirty="0" sz="2100" spc="-105">
                <a:latin typeface="Arial"/>
                <a:cs typeface="Arial"/>
              </a:rPr>
              <a:t>2.</a:t>
            </a:r>
            <a:r>
              <a:rPr dirty="0" sz="2100" spc="-20">
                <a:latin typeface="Arial"/>
                <a:cs typeface="Arial"/>
              </a:rPr>
              <a:t> </a:t>
            </a:r>
            <a:r>
              <a:rPr dirty="0" sz="2100" spc="-100">
                <a:latin typeface="Arial"/>
                <a:cs typeface="Arial"/>
              </a:rPr>
              <a:t>Pro-</a:t>
            </a:r>
            <a:r>
              <a:rPr dirty="0" sz="2100" spc="-10">
                <a:latin typeface="Arial"/>
                <a:cs typeface="Arial"/>
              </a:rPr>
              <a:t>active competition </a:t>
            </a:r>
            <a:r>
              <a:rPr dirty="0" sz="2100" spc="-155">
                <a:latin typeface="Arial"/>
                <a:cs typeface="Arial"/>
              </a:rPr>
              <a:t>law</a:t>
            </a:r>
            <a:r>
              <a:rPr dirty="0" sz="2100" spc="10">
                <a:latin typeface="Arial"/>
                <a:cs typeface="Arial"/>
              </a:rPr>
              <a:t> </a:t>
            </a:r>
            <a:r>
              <a:rPr dirty="0" sz="2100" spc="-160">
                <a:latin typeface="Arial"/>
                <a:cs typeface="Arial"/>
              </a:rPr>
              <a:t>and</a:t>
            </a:r>
            <a:r>
              <a:rPr dirty="0" sz="2100" spc="-15">
                <a:latin typeface="Arial"/>
                <a:cs typeface="Arial"/>
              </a:rPr>
              <a:t> </a:t>
            </a:r>
            <a:r>
              <a:rPr dirty="0" sz="2100" spc="-85">
                <a:latin typeface="Arial"/>
                <a:cs typeface="Arial"/>
              </a:rPr>
              <a:t>policy</a:t>
            </a:r>
            <a:endParaRPr sz="21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653994" y="131056"/>
            <a:ext cx="360680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 spc="-70">
                <a:latin typeface="Consolas"/>
                <a:cs typeface="Consolas"/>
              </a:rPr>
              <a:t>Pagel</a:t>
            </a:r>
            <a:endParaRPr sz="11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460163"/>
            <a:ext cx="12170410" cy="0"/>
          </a:xfrm>
          <a:custGeom>
            <a:avLst/>
            <a:gdLst/>
            <a:ahLst/>
            <a:cxnLst/>
            <a:rect l="l" t="t" r="r" b="b"/>
            <a:pathLst>
              <a:path w="12170410" h="0">
                <a:moveTo>
                  <a:pt x="0" y="0"/>
                </a:moveTo>
                <a:lnTo>
                  <a:pt x="12170406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50897" y="121708"/>
            <a:ext cx="245935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180">
                <a:latin typeface="Arial"/>
                <a:cs typeface="Arial"/>
              </a:rPr>
              <a:t>GenAI</a:t>
            </a:r>
            <a:r>
              <a:rPr dirty="0" sz="1150" spc="65">
                <a:latin typeface="Arial"/>
                <a:cs typeface="Arial"/>
              </a:rPr>
              <a:t> </a:t>
            </a:r>
            <a:r>
              <a:rPr dirty="0" sz="1150" spc="-100">
                <a:latin typeface="Arial"/>
                <a:cs typeface="Arial"/>
              </a:rPr>
              <a:t>Competitive</a:t>
            </a:r>
            <a:r>
              <a:rPr dirty="0" sz="1150" spc="85">
                <a:latin typeface="Arial"/>
                <a:cs typeface="Arial"/>
              </a:rPr>
              <a:t> </a:t>
            </a:r>
            <a:r>
              <a:rPr dirty="0" sz="1150" spc="-120">
                <a:latin typeface="Arial"/>
                <a:cs typeface="Arial"/>
              </a:rPr>
              <a:t>Dynamics</a:t>
            </a:r>
            <a:r>
              <a:rPr dirty="0" sz="1150" spc="75">
                <a:latin typeface="Arial"/>
                <a:cs typeface="Arial"/>
              </a:rPr>
              <a:t> </a:t>
            </a:r>
            <a:r>
              <a:rPr dirty="0" sz="1150" spc="-130">
                <a:latin typeface="Arial"/>
                <a:cs typeface="Arial"/>
              </a:rPr>
              <a:t>and</a:t>
            </a:r>
            <a:r>
              <a:rPr dirty="0" sz="1150" spc="-5">
                <a:latin typeface="Arial"/>
                <a:cs typeface="Arial"/>
              </a:rPr>
              <a:t> </a:t>
            </a:r>
            <a:r>
              <a:rPr dirty="0" sz="1150" spc="-105">
                <a:latin typeface="Arial"/>
                <a:cs typeface="Arial"/>
              </a:rPr>
              <a:t>Challenges</a:t>
            </a:r>
            <a:endParaRPr sz="115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831588" y="121708"/>
            <a:ext cx="321310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275">
                <a:latin typeface="Arial"/>
                <a:cs typeface="Arial"/>
              </a:rPr>
              <a:t>OECD</a:t>
            </a:r>
            <a:endParaRPr sz="115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737227" y="3192462"/>
            <a:ext cx="2711450" cy="4921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3050" spc="-30">
                <a:latin typeface="Arial"/>
                <a:cs typeface="Arial"/>
              </a:rPr>
              <a:t>t.schrepeipvu.nI</a:t>
            </a:r>
            <a:endParaRPr sz="305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037979" y="137230"/>
            <a:ext cx="84328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60">
                <a:latin typeface="Arial"/>
                <a:cs typeface="Arial"/>
              </a:rPr>
              <a:t>@ProfSchrepeI</a:t>
            </a:r>
            <a:endParaRPr sz="105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584166" y="131056"/>
            <a:ext cx="433705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 spc="-120">
                <a:latin typeface="Arial"/>
                <a:cs typeface="Arial"/>
              </a:rPr>
              <a:t>Page</a:t>
            </a:r>
            <a:r>
              <a:rPr dirty="0" sz="1100" spc="-55">
                <a:latin typeface="Arial"/>
                <a:cs typeface="Arial"/>
              </a:rPr>
              <a:t> </a:t>
            </a:r>
            <a:r>
              <a:rPr dirty="0" sz="1100" spc="-160">
                <a:solidFill>
                  <a:srgbClr val="0C0C0C"/>
                </a:solidFill>
                <a:latin typeface="Arial"/>
                <a:cs typeface="Arial"/>
              </a:rPr>
              <a:t>19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50" y="1397000"/>
            <a:ext cx="12185650" cy="464185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791950" y="527050"/>
            <a:ext cx="107950" cy="101600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6350" y="298450"/>
            <a:ext cx="12179300" cy="1079500"/>
            <a:chOff x="6350" y="298450"/>
            <a:chExt cx="12179300" cy="1079500"/>
          </a:xfrm>
        </p:grpSpPr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623550" y="920750"/>
              <a:ext cx="1282700" cy="457200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6350" y="298450"/>
              <a:ext cx="12179300" cy="1079500"/>
            </a:xfrm>
            <a:custGeom>
              <a:avLst/>
              <a:gdLst/>
              <a:ahLst/>
              <a:cxnLst/>
              <a:rect l="l" t="t" r="r" b="b"/>
              <a:pathLst>
                <a:path w="12179300" h="1079500">
                  <a:moveTo>
                    <a:pt x="12179296" y="1079499"/>
                  </a:moveTo>
                  <a:lnTo>
                    <a:pt x="0" y="1079499"/>
                  </a:lnTo>
                  <a:lnTo>
                    <a:pt x="0" y="0"/>
                  </a:lnTo>
                  <a:lnTo>
                    <a:pt x="12179296" y="0"/>
                  </a:lnTo>
                  <a:lnTo>
                    <a:pt x="12179296" y="1079499"/>
                  </a:lnTo>
                  <a:close/>
                </a:path>
              </a:pathLst>
            </a:custGeom>
            <a:solidFill>
              <a:srgbClr val="1616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273267" y="326086"/>
            <a:ext cx="6210300" cy="62357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2700" marR="5080" indent="1905">
              <a:lnSpc>
                <a:spcPct val="124100"/>
              </a:lnSpc>
              <a:spcBef>
                <a:spcPts val="140"/>
              </a:spcBef>
            </a:pPr>
            <a:r>
              <a:rPr dirty="0" sz="1000" spc="50">
                <a:solidFill>
                  <a:srgbClr val="E2E2E2"/>
                </a:solidFill>
                <a:latin typeface="Arial"/>
                <a:cs typeface="Arial"/>
              </a:rPr>
              <a:t>HOW</a:t>
            </a:r>
            <a:r>
              <a:rPr dirty="0" sz="1000" spc="30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50">
                <a:solidFill>
                  <a:srgbClr val="E2E2E2"/>
                </a:solidFill>
                <a:latin typeface="Arial"/>
                <a:cs typeface="Arial"/>
              </a:rPr>
              <a:t>COM</a:t>
            </a:r>
            <a:r>
              <a:rPr dirty="0" sz="1000" spc="50">
                <a:solidFill>
                  <a:srgbClr val="E1E1E1"/>
                </a:solidFill>
                <a:latin typeface="Arial"/>
                <a:cs typeface="Arial"/>
              </a:rPr>
              <a:t>P</a:t>
            </a:r>
            <a:r>
              <a:rPr dirty="0" sz="1000" spc="50">
                <a:solidFill>
                  <a:srgbClr val="E2E2E2"/>
                </a:solidFill>
                <a:latin typeface="Arial"/>
                <a:cs typeface="Arial"/>
              </a:rPr>
              <a:t>LEX</a:t>
            </a:r>
            <a:r>
              <a:rPr dirty="0" sz="1000" spc="50">
                <a:solidFill>
                  <a:srgbClr val="E1E1E1"/>
                </a:solidFill>
                <a:latin typeface="Arial"/>
                <a:cs typeface="Arial"/>
              </a:rPr>
              <a:t>I</a:t>
            </a:r>
            <a:r>
              <a:rPr dirty="0" sz="1000" spc="50">
                <a:solidFill>
                  <a:srgbClr val="E2E2E2"/>
                </a:solidFill>
                <a:latin typeface="Arial"/>
                <a:cs typeface="Arial"/>
              </a:rPr>
              <a:t>TY</a:t>
            </a:r>
            <a:r>
              <a:rPr dirty="0" sz="1000" spc="29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20">
                <a:solidFill>
                  <a:srgbClr val="E2E2E2"/>
                </a:solidFill>
                <a:latin typeface="Arial"/>
                <a:cs typeface="Arial"/>
              </a:rPr>
              <a:t>SCIENC</a:t>
            </a:r>
            <a:r>
              <a:rPr dirty="0" sz="1000" spc="-14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-114">
                <a:solidFill>
                  <a:srgbClr val="E2E2E2"/>
                </a:solidFill>
                <a:latin typeface="Arial"/>
                <a:cs typeface="Arial"/>
              </a:rPr>
              <a:t>E</a:t>
            </a:r>
            <a:r>
              <a:rPr dirty="0" sz="1000" spc="-114">
                <a:solidFill>
                  <a:srgbClr val="A5A5A5"/>
                </a:solidFill>
                <a:latin typeface="Arial"/>
                <a:cs typeface="Arial"/>
              </a:rPr>
              <a:t>-</a:t>
            </a:r>
            <a:r>
              <a:rPr dirty="0" sz="1000" spc="1795">
                <a:solidFill>
                  <a:srgbClr val="A5A5A5"/>
                </a:solidFill>
                <a:latin typeface="Arial"/>
                <a:cs typeface="Arial"/>
              </a:rPr>
              <a:t> </a:t>
            </a:r>
            <a:r>
              <a:rPr dirty="0" sz="1000" spc="55">
                <a:solidFill>
                  <a:srgbClr val="E2E2E2"/>
                </a:solidFill>
                <a:latin typeface="Arial"/>
                <a:cs typeface="Arial"/>
              </a:rPr>
              <a:t>AND</a:t>
            </a:r>
            <a:r>
              <a:rPr dirty="0" sz="1000" spc="27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15">
                <a:solidFill>
                  <a:srgbClr val="E2E2E2"/>
                </a:solidFill>
                <a:latin typeface="Arial"/>
                <a:cs typeface="Arial"/>
              </a:rPr>
              <a:t>ITS</a:t>
            </a:r>
            <a:r>
              <a:rPr dirty="0" sz="1000" spc="29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40">
                <a:solidFill>
                  <a:srgbClr val="E2E2E2"/>
                </a:solidFill>
                <a:latin typeface="Arial"/>
                <a:cs typeface="Arial"/>
              </a:rPr>
              <a:t>CON</a:t>
            </a:r>
            <a:r>
              <a:rPr dirty="0" sz="1000" spc="-19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DADADA"/>
                </a:solidFill>
                <a:latin typeface="Arial"/>
                <a:cs typeface="Arial"/>
              </a:rPr>
              <a:t>C</a:t>
            </a:r>
            <a:r>
              <a:rPr dirty="0" sz="1000" spc="-190">
                <a:solidFill>
                  <a:srgbClr val="DADADA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E2E2E2"/>
                </a:solidFill>
                <a:latin typeface="Arial"/>
                <a:cs typeface="Arial"/>
              </a:rPr>
              <a:t>EP*S</a:t>
            </a:r>
            <a:r>
              <a:rPr dirty="0" sz="1000" spc="25">
                <a:solidFill>
                  <a:srgbClr val="A5A5A5"/>
                </a:solidFill>
                <a:latin typeface="Arial"/>
                <a:cs typeface="Arial"/>
              </a:rPr>
              <a:t>-</a:t>
            </a:r>
            <a:r>
              <a:rPr dirty="0" sz="1000" spc="1689">
                <a:solidFill>
                  <a:srgbClr val="A5A5A5"/>
                </a:solidFill>
                <a:latin typeface="Arial"/>
                <a:cs typeface="Arial"/>
              </a:rPr>
              <a:t> </a:t>
            </a:r>
            <a:r>
              <a:rPr dirty="0" sz="1000" spc="35">
                <a:solidFill>
                  <a:srgbClr val="E2E2E2"/>
                </a:solidFill>
                <a:latin typeface="Arial"/>
                <a:cs typeface="Arial"/>
              </a:rPr>
              <a:t>CAN</a:t>
            </a:r>
            <a:r>
              <a:rPr dirty="0" sz="1000" spc="32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30">
                <a:solidFill>
                  <a:srgbClr val="E2E2E2"/>
                </a:solidFill>
                <a:latin typeface="Arial"/>
                <a:cs typeface="Arial"/>
              </a:rPr>
              <a:t>CONTRIBUTE</a:t>
            </a:r>
            <a:r>
              <a:rPr dirty="0" sz="1000" spc="40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25">
                <a:solidFill>
                  <a:srgbClr val="E2E2E2"/>
                </a:solidFill>
                <a:latin typeface="Arial"/>
                <a:cs typeface="Arial"/>
              </a:rPr>
              <a:t>TO</a:t>
            </a:r>
            <a:r>
              <a:rPr dirty="0" sz="1000" spc="34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-35">
                <a:solidFill>
                  <a:srgbClr val="E2E2E2"/>
                </a:solidFill>
                <a:latin typeface="Arial"/>
                <a:cs typeface="Arial"/>
              </a:rPr>
              <a:t>A</a:t>
            </a:r>
            <a:r>
              <a:rPr dirty="0" sz="1000" spc="31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00" spc="5">
                <a:solidFill>
                  <a:srgbClr val="E2E2E2"/>
                </a:solidFill>
                <a:latin typeface="Arial"/>
                <a:cs typeface="Arial"/>
              </a:rPr>
              <a:t>BETTER</a:t>
            </a:r>
            <a:r>
              <a:rPr dirty="0" sz="100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30">
                <a:solidFill>
                  <a:srgbClr val="E2E2E2"/>
                </a:solidFill>
                <a:latin typeface="Arial"/>
                <a:cs typeface="Arial"/>
              </a:rPr>
              <a:t>UN</a:t>
            </a:r>
            <a:r>
              <a:rPr dirty="0" sz="1050" spc="-17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30">
                <a:solidFill>
                  <a:srgbClr val="E2E2E2"/>
                </a:solidFill>
                <a:latin typeface="Arial"/>
                <a:cs typeface="Arial"/>
              </a:rPr>
              <a:t>DERSTAN</a:t>
            </a:r>
            <a:r>
              <a:rPr dirty="0" sz="1050" spc="-10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20">
                <a:solidFill>
                  <a:srgbClr val="E2E2E2"/>
                </a:solidFill>
                <a:latin typeface="Arial"/>
                <a:cs typeface="Arial"/>
              </a:rPr>
              <a:t>DING</a:t>
            </a:r>
            <a:r>
              <a:rPr dirty="0" sz="1050" spc="34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20">
                <a:solidFill>
                  <a:srgbClr val="E2E2E2"/>
                </a:solidFill>
                <a:latin typeface="Arial"/>
                <a:cs typeface="Arial"/>
              </a:rPr>
              <a:t>OF</a:t>
            </a:r>
            <a:r>
              <a:rPr dirty="0" sz="1050" spc="33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15">
                <a:solidFill>
                  <a:srgbClr val="E2E2E2"/>
                </a:solidFill>
                <a:latin typeface="Arial"/>
                <a:cs typeface="Arial"/>
              </a:rPr>
              <a:t>"GENAI"</a:t>
            </a:r>
            <a:r>
              <a:rPr dirty="0" sz="1050" spc="26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5">
                <a:solidFill>
                  <a:srgbClr val="E2E2E2"/>
                </a:solidFill>
                <a:latin typeface="Arial"/>
                <a:cs typeface="Arial"/>
              </a:rPr>
              <a:t>COMPETITIVE</a:t>
            </a:r>
            <a:r>
              <a:rPr dirty="0" sz="1050" spc="38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E2E2E2"/>
                </a:solidFill>
                <a:latin typeface="Arial"/>
                <a:cs typeface="Arial"/>
              </a:rPr>
              <a:t>DYNAMICS</a:t>
            </a:r>
            <a:r>
              <a:rPr dirty="0" sz="1050" spc="34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E2E2E2"/>
                </a:solidFill>
                <a:latin typeface="Arial"/>
                <a:cs typeface="Arial"/>
              </a:rPr>
              <a:t>AN</a:t>
            </a:r>
            <a:r>
              <a:rPr dirty="0" sz="1050" spc="-18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50">
                <a:solidFill>
                  <a:srgbClr val="E2E2E2"/>
                </a:solidFill>
                <a:latin typeface="Arial"/>
                <a:cs typeface="Arial"/>
              </a:rPr>
              <a:t>D</a:t>
            </a:r>
            <a:r>
              <a:rPr dirty="0" sz="1050" spc="29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15">
                <a:solidFill>
                  <a:srgbClr val="E2E2E2"/>
                </a:solidFill>
                <a:latin typeface="Arial"/>
                <a:cs typeface="Arial"/>
              </a:rPr>
              <a:t>TO</a:t>
            </a:r>
            <a:r>
              <a:rPr dirty="0" sz="1050" spc="25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20">
                <a:solidFill>
                  <a:srgbClr val="E2E2E2"/>
                </a:solidFill>
                <a:latin typeface="Arial"/>
                <a:cs typeface="Arial"/>
              </a:rPr>
              <a:t>THE</a:t>
            </a:r>
            <a:r>
              <a:rPr dirty="0" sz="1050" spc="24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40">
                <a:solidFill>
                  <a:srgbClr val="E2E2E2"/>
                </a:solidFill>
                <a:latin typeface="Arial"/>
                <a:cs typeface="Arial"/>
              </a:rPr>
              <a:t>DESIG</a:t>
            </a:r>
            <a:r>
              <a:rPr dirty="0" sz="1050" spc="-17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20">
                <a:solidFill>
                  <a:srgbClr val="E2E2E2"/>
                </a:solidFill>
                <a:latin typeface="Arial"/>
                <a:cs typeface="Arial"/>
              </a:rPr>
              <a:t>N</a:t>
            </a:r>
            <a:r>
              <a:rPr dirty="0" sz="1050" spc="28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E2E2E2"/>
                </a:solidFill>
                <a:latin typeface="Arial"/>
                <a:cs typeface="Arial"/>
              </a:rPr>
              <a:t>OF  </a:t>
            </a:r>
            <a:r>
              <a:rPr dirty="0" sz="1050" spc="-70">
                <a:solidFill>
                  <a:srgbClr val="E2E2E2"/>
                </a:solidFill>
                <a:latin typeface="Arial"/>
                <a:cs typeface="Arial"/>
              </a:rPr>
              <a:t>A</a:t>
            </a:r>
            <a:r>
              <a:rPr dirty="0" sz="1050" spc="33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050" spc="-60">
                <a:solidFill>
                  <a:srgbClr val="E2E2E2"/>
                </a:solidFill>
                <a:latin typeface="Arial"/>
                <a:cs typeface="Arial"/>
              </a:rPr>
              <a:t>PRO</a:t>
            </a:r>
            <a:r>
              <a:rPr dirty="0" sz="1050" spc="-3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100" spc="-50">
                <a:solidFill>
                  <a:srgbClr val="E2E2E2"/>
                </a:solidFill>
                <a:latin typeface="Arial"/>
                <a:cs typeface="Arial"/>
              </a:rPr>
              <a:t>ACTIVE,</a:t>
            </a:r>
            <a:r>
              <a:rPr dirty="0" sz="1100" spc="110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100" spc="-95">
                <a:solidFill>
                  <a:srgbClr val="E2E2E2"/>
                </a:solidFill>
                <a:latin typeface="Arial"/>
                <a:cs typeface="Arial"/>
              </a:rPr>
              <a:t>PRO</a:t>
            </a:r>
            <a:r>
              <a:rPr dirty="0" sz="1100" spc="4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100" spc="-25">
                <a:solidFill>
                  <a:srgbClr val="E2E2E2"/>
                </a:solidFill>
                <a:latin typeface="Arial"/>
                <a:cs typeface="Arial"/>
              </a:rPr>
              <a:t>INNOVATION</a:t>
            </a:r>
            <a:r>
              <a:rPr dirty="0" sz="1100" spc="12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100" spc="-20">
                <a:solidFill>
                  <a:srgbClr val="E2E2E2"/>
                </a:solidFill>
                <a:latin typeface="Arial"/>
                <a:cs typeface="Arial"/>
              </a:rPr>
              <a:t>COMPETITION</a:t>
            </a:r>
            <a:r>
              <a:rPr dirty="0" sz="1100" spc="4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1100" spc="-45">
                <a:solidFill>
                  <a:srgbClr val="E2E2E2"/>
                </a:solidFill>
                <a:latin typeface="Arial"/>
                <a:cs typeface="Arial"/>
              </a:rPr>
              <a:t>POLICY.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594927" y="360891"/>
            <a:ext cx="1339215" cy="5975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r" marR="30480">
              <a:lnSpc>
                <a:spcPts val="1735"/>
              </a:lnSpc>
              <a:tabLst>
                <a:tab pos="637540" algn="l"/>
              </a:tabLst>
            </a:pPr>
            <a:r>
              <a:rPr dirty="0" sz="2750" spc="-25">
                <a:solidFill>
                  <a:srgbClr val="E2E2E2"/>
                </a:solidFill>
                <a:latin typeface="Arial"/>
                <a:cs typeface="Arial"/>
              </a:rPr>
              <a:t>12</a:t>
            </a:r>
            <a:r>
              <a:rPr dirty="0" sz="2750">
                <a:solidFill>
                  <a:srgbClr val="E2E2E2"/>
                </a:solidFill>
                <a:latin typeface="Arial"/>
                <a:cs typeface="Arial"/>
              </a:rPr>
              <a:t>	</a:t>
            </a:r>
            <a:r>
              <a:rPr dirty="0" baseline="45977" sz="2175" spc="-75">
                <a:solidFill>
                  <a:srgbClr val="D8D8D8"/>
                </a:solidFill>
                <a:latin typeface="Courier New"/>
                <a:cs typeface="Courier New"/>
              </a:rPr>
              <a:t>O</a:t>
            </a:r>
            <a:endParaRPr baseline="45977" sz="2175">
              <a:latin typeface="Courier New"/>
              <a:cs typeface="Courier New"/>
            </a:endParaRPr>
          </a:p>
          <a:p>
            <a:pPr algn="r" marR="52705">
              <a:lnSpc>
                <a:spcPts val="2865"/>
              </a:lnSpc>
              <a:tabLst>
                <a:tab pos="1146810" algn="l"/>
              </a:tabLst>
            </a:pPr>
            <a:r>
              <a:rPr dirty="0" sz="2700">
                <a:solidFill>
                  <a:srgbClr val="E2E2E2"/>
                </a:solidFill>
                <a:latin typeface="Arial"/>
                <a:cs typeface="Arial"/>
              </a:rPr>
              <a:t>JUN</a:t>
            </a:r>
            <a:r>
              <a:rPr dirty="0" sz="2700" spc="-395">
                <a:solidFill>
                  <a:srgbClr val="E2E2E2"/>
                </a:solidFill>
                <a:latin typeface="Arial"/>
                <a:cs typeface="Arial"/>
              </a:rPr>
              <a:t> </a:t>
            </a:r>
            <a:r>
              <a:rPr dirty="0" sz="2700" spc="-405">
                <a:solidFill>
                  <a:srgbClr val="E2E2E2"/>
                </a:solidFill>
                <a:latin typeface="Arial"/>
                <a:cs typeface="Arial"/>
              </a:rPr>
              <a:t>E</a:t>
            </a:r>
            <a:r>
              <a:rPr dirty="0" sz="2700">
                <a:solidFill>
                  <a:srgbClr val="E2E2E2"/>
                </a:solidFill>
                <a:latin typeface="Arial"/>
                <a:cs typeface="Arial"/>
              </a:rPr>
              <a:t>	</a:t>
            </a:r>
            <a:r>
              <a:rPr dirty="0" sz="2700" spc="-50">
                <a:solidFill>
                  <a:srgbClr val="D8D8D8"/>
                </a:solidFill>
                <a:latin typeface="Arial"/>
                <a:cs typeface="Arial"/>
              </a:rPr>
              <a:t>”</a:t>
            </a:r>
            <a:endParaRPr sz="2700">
              <a:latin typeface="Arial"/>
              <a:cs typeface="Arial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6350" y="6229350"/>
            <a:ext cx="12179300" cy="133350"/>
          </a:xfrm>
          <a:custGeom>
            <a:avLst/>
            <a:gdLst/>
            <a:ahLst/>
            <a:cxnLst/>
            <a:rect l="l" t="t" r="r" b="b"/>
            <a:pathLst>
              <a:path w="12179300" h="133350">
                <a:moveTo>
                  <a:pt x="12179296" y="133349"/>
                </a:moveTo>
                <a:lnTo>
                  <a:pt x="0" y="133349"/>
                </a:lnTo>
                <a:lnTo>
                  <a:pt x="0" y="0"/>
                </a:lnTo>
                <a:lnTo>
                  <a:pt x="12179296" y="0"/>
                </a:lnTo>
                <a:lnTo>
                  <a:pt x="12179296" y="133349"/>
                </a:lnTo>
                <a:close/>
              </a:path>
            </a:pathLst>
          </a:custGeom>
          <a:solidFill>
            <a:srgbClr val="16161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6350" y="6477000"/>
            <a:ext cx="12179300" cy="139700"/>
          </a:xfrm>
          <a:custGeom>
            <a:avLst/>
            <a:gdLst/>
            <a:ahLst/>
            <a:cxnLst/>
            <a:rect l="l" t="t" r="r" b="b"/>
            <a:pathLst>
              <a:path w="12179300" h="139700">
                <a:moveTo>
                  <a:pt x="12179296" y="139700"/>
                </a:moveTo>
                <a:lnTo>
                  <a:pt x="0" y="139700"/>
                </a:lnTo>
                <a:lnTo>
                  <a:pt x="0" y="0"/>
                </a:lnTo>
                <a:lnTo>
                  <a:pt x="12179296" y="0"/>
                </a:lnTo>
                <a:lnTo>
                  <a:pt x="12179296" y="139700"/>
                </a:lnTo>
                <a:close/>
              </a:path>
            </a:pathLst>
          </a:custGeom>
          <a:solidFill>
            <a:srgbClr val="16161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297769" y="6143744"/>
            <a:ext cx="2572385" cy="50165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sz="1200" spc="-10">
                <a:solidFill>
                  <a:srgbClr val="E2E2E2"/>
                </a:solidFill>
                <a:latin typeface="Arial"/>
                <a:cs typeface="Arial"/>
                <a:hlinkClick r:id="rId5"/>
              </a:rPr>
              <a:t>VRIJE</a:t>
            </a:r>
            <a:r>
              <a:rPr dirty="0" sz="1200" spc="-25">
                <a:solidFill>
                  <a:srgbClr val="E2E2E2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1200">
                <a:solidFill>
                  <a:srgbClr val="E2E2E2"/>
                </a:solidFill>
                <a:latin typeface="Arial"/>
                <a:cs typeface="Arial"/>
                <a:hlinkClick r:id="rId5"/>
              </a:rPr>
              <a:t>U</a:t>
            </a:r>
            <a:r>
              <a:rPr dirty="0" sz="1200" spc="105">
                <a:solidFill>
                  <a:srgbClr val="E2E2E2"/>
                </a:solidFill>
                <a:latin typeface="Arial"/>
                <a:cs typeface="Arial"/>
                <a:hlinkClick r:id="rId5"/>
              </a:rPr>
              <a:t>  </a:t>
            </a:r>
            <a:r>
              <a:rPr dirty="0" sz="1200" spc="-25">
                <a:solidFill>
                  <a:srgbClr val="E2E2E2"/>
                </a:solidFill>
                <a:latin typeface="Arial"/>
                <a:cs typeface="Arial"/>
                <a:hlinkClick r:id="rId5"/>
              </a:rPr>
              <a:t>IVERS</a:t>
            </a:r>
            <a:r>
              <a:rPr dirty="0" sz="1200" spc="50">
                <a:solidFill>
                  <a:srgbClr val="E2E2E2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1200">
                <a:solidFill>
                  <a:srgbClr val="E2E2E2"/>
                </a:solidFill>
                <a:latin typeface="Arial"/>
                <a:cs typeface="Arial"/>
                <a:hlinkClick r:id="rId5"/>
              </a:rPr>
              <a:t>TEIT</a:t>
            </a:r>
            <a:r>
              <a:rPr dirty="0" sz="1200" spc="-20">
                <a:solidFill>
                  <a:srgbClr val="E2E2E2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1200">
                <a:solidFill>
                  <a:srgbClr val="E2E2E2"/>
                </a:solidFill>
                <a:latin typeface="Arial"/>
                <a:cs typeface="Arial"/>
                <a:hlinkClick r:id="rId5"/>
              </a:rPr>
              <a:t>AMS</a:t>
            </a:r>
            <a:r>
              <a:rPr dirty="0" sz="1200" spc="490">
                <a:solidFill>
                  <a:srgbClr val="E2E2E2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z="1200" spc="-10">
                <a:solidFill>
                  <a:srgbClr val="E2E2E2"/>
                </a:solidFill>
                <a:latin typeface="Arial"/>
                <a:cs typeface="Arial"/>
                <a:hlinkClick r:id="rId5"/>
              </a:rPr>
              <a:t>ERDAM</a:t>
            </a:r>
            <a:endParaRPr sz="1200">
              <a:latin typeface="Arial"/>
              <a:cs typeface="Arial"/>
            </a:endParaRPr>
          </a:p>
          <a:p>
            <a:pPr marL="152400">
              <a:lnSpc>
                <a:spcPct val="100000"/>
              </a:lnSpc>
              <a:spcBef>
                <a:spcPts val="359"/>
              </a:spcBef>
            </a:pPr>
            <a:r>
              <a:rPr dirty="0" sz="1350" spc="-55">
                <a:solidFill>
                  <a:srgbClr val="E2E2E2"/>
                </a:solidFill>
                <a:latin typeface="Arial"/>
                <a:cs typeface="Arial"/>
                <a:hlinkClick r:id="rId5"/>
              </a:rPr>
              <a:t>PROFSCHREPEL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3600" y="3771900"/>
            <a:ext cx="254000" cy="3683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75150" y="3638550"/>
            <a:ext cx="323850" cy="4953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3100" y="2794000"/>
            <a:ext cx="349250" cy="50165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235950" y="2114550"/>
            <a:ext cx="3041650" cy="3035300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0" y="460163"/>
            <a:ext cx="12170410" cy="0"/>
          </a:xfrm>
          <a:custGeom>
            <a:avLst/>
            <a:gdLst/>
            <a:ahLst/>
            <a:cxnLst/>
            <a:rect l="l" t="t" r="r" b="b"/>
            <a:pathLst>
              <a:path w="12170410" h="0">
                <a:moveTo>
                  <a:pt x="0" y="0"/>
                </a:moveTo>
                <a:lnTo>
                  <a:pt x="12170406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52165" y="121708"/>
            <a:ext cx="246316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85">
                <a:latin typeface="Calibri"/>
                <a:cs typeface="Calibri"/>
              </a:rPr>
              <a:t>GenAI</a:t>
            </a:r>
            <a:r>
              <a:rPr dirty="0" sz="1150" spc="30">
                <a:latin typeface="Calibri"/>
                <a:cs typeface="Calibri"/>
              </a:rPr>
              <a:t> </a:t>
            </a:r>
            <a:r>
              <a:rPr dirty="0" sz="1150" spc="-55">
                <a:latin typeface="Calibri"/>
                <a:cs typeface="Calibri"/>
              </a:rPr>
              <a:t>Competitive</a:t>
            </a:r>
            <a:r>
              <a:rPr dirty="0" sz="1150" spc="40">
                <a:latin typeface="Calibri"/>
                <a:cs typeface="Calibri"/>
              </a:rPr>
              <a:t> </a:t>
            </a:r>
            <a:r>
              <a:rPr dirty="0" sz="1150" spc="-40">
                <a:latin typeface="Calibri"/>
                <a:cs typeface="Calibri"/>
              </a:rPr>
              <a:t>Dynamics</a:t>
            </a:r>
            <a:r>
              <a:rPr dirty="0" sz="1150" spc="20">
                <a:latin typeface="Calibri"/>
                <a:cs typeface="Calibri"/>
              </a:rPr>
              <a:t> </a:t>
            </a:r>
            <a:r>
              <a:rPr dirty="0" sz="1150" spc="-70">
                <a:latin typeface="Calibri"/>
                <a:cs typeface="Calibri"/>
              </a:rPr>
              <a:t>and</a:t>
            </a:r>
            <a:r>
              <a:rPr dirty="0" sz="1150" spc="-5">
                <a:latin typeface="Calibri"/>
                <a:cs typeface="Calibri"/>
              </a:rPr>
              <a:t> </a:t>
            </a:r>
            <a:r>
              <a:rPr dirty="0" sz="1150" spc="-25">
                <a:latin typeface="Calibri"/>
                <a:cs typeface="Calibri"/>
              </a:rPr>
              <a:t>Challenges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31537" y="121708"/>
            <a:ext cx="32194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75">
                <a:latin typeface="Calibri"/>
                <a:cs typeface="Calibri"/>
              </a:rPr>
              <a:t>OECD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37291" y="2572808"/>
            <a:ext cx="6514465" cy="1723389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567055">
              <a:lnSpc>
                <a:spcPts val="6505"/>
              </a:lnSpc>
              <a:spcBef>
                <a:spcPts val="90"/>
              </a:spcBef>
            </a:pPr>
            <a:r>
              <a:rPr dirty="0" sz="5550" spc="-254">
                <a:latin typeface="Calibri"/>
                <a:cs typeface="Calibri"/>
              </a:rPr>
              <a:t>Competitive</a:t>
            </a:r>
            <a:r>
              <a:rPr dirty="0" sz="5550" spc="560">
                <a:latin typeface="Calibri"/>
                <a:cs typeface="Calibri"/>
              </a:rPr>
              <a:t> </a:t>
            </a:r>
            <a:r>
              <a:rPr dirty="0" sz="5550" spc="-135">
                <a:latin typeface="Calibri"/>
                <a:cs typeface="Calibri"/>
              </a:rPr>
              <a:t>dynamics</a:t>
            </a:r>
            <a:endParaRPr sz="5550">
              <a:latin typeface="Calibri"/>
              <a:cs typeface="Calibri"/>
            </a:endParaRPr>
          </a:p>
          <a:p>
            <a:pPr marL="12700">
              <a:lnSpc>
                <a:spcPts val="6865"/>
              </a:lnSpc>
              <a:tabLst>
                <a:tab pos="669290" algn="l"/>
                <a:tab pos="4082415" algn="l"/>
              </a:tabLst>
            </a:pPr>
            <a:r>
              <a:rPr dirty="0" sz="5850" spc="80">
                <a:latin typeface="Calibri"/>
                <a:cs typeface="Calibri"/>
              </a:rPr>
              <a:t>i</a:t>
            </a:r>
            <a:r>
              <a:rPr dirty="0" sz="5850">
                <a:latin typeface="Calibri"/>
                <a:cs typeface="Calibri"/>
              </a:rPr>
              <a:t>	</a:t>
            </a:r>
            <a:r>
              <a:rPr dirty="0" sz="5850" spc="-409">
                <a:latin typeface="Calibri"/>
                <a:cs typeface="Calibri"/>
              </a:rPr>
              <a:t>Generative</a:t>
            </a:r>
            <a:r>
              <a:rPr dirty="0" sz="5850">
                <a:latin typeface="Calibri"/>
                <a:cs typeface="Calibri"/>
              </a:rPr>
              <a:t>	</a:t>
            </a:r>
            <a:r>
              <a:rPr dirty="0" sz="5850" spc="-385">
                <a:latin typeface="Calibri"/>
                <a:cs typeface="Calibri"/>
              </a:rPr>
              <a:t>i</a:t>
            </a:r>
            <a:endParaRPr sz="58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034174" y="137230"/>
            <a:ext cx="84709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10">
                <a:latin typeface="Calibri"/>
                <a:cs typeface="Calibri"/>
              </a:rPr>
              <a:t>@ProfSchrepeI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626122" y="115534"/>
            <a:ext cx="400685" cy="2108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200" spc="-130">
                <a:latin typeface="Courier New"/>
                <a:cs typeface="Courier New"/>
              </a:rPr>
              <a:t>Page2</a:t>
            </a:r>
            <a:endParaRPr sz="12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44850" y="2406650"/>
            <a:ext cx="5683250" cy="213360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0" y="460163"/>
            <a:ext cx="12191365" cy="0"/>
          </a:xfrm>
          <a:custGeom>
            <a:avLst/>
            <a:gdLst/>
            <a:ahLst/>
            <a:cxnLst/>
            <a:rect l="l" t="t" r="r" b="b"/>
            <a:pathLst>
              <a:path w="12191365" h="0">
                <a:moveTo>
                  <a:pt x="0" y="0"/>
                </a:moveTo>
                <a:lnTo>
                  <a:pt x="12191150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50897" y="121708"/>
            <a:ext cx="245935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180">
                <a:latin typeface="Arial"/>
                <a:cs typeface="Arial"/>
              </a:rPr>
              <a:t>GenAI</a:t>
            </a:r>
            <a:r>
              <a:rPr dirty="0" sz="1150" spc="65">
                <a:latin typeface="Arial"/>
                <a:cs typeface="Arial"/>
              </a:rPr>
              <a:t> </a:t>
            </a:r>
            <a:r>
              <a:rPr dirty="0" sz="1150" spc="-100">
                <a:latin typeface="Arial"/>
                <a:cs typeface="Arial"/>
              </a:rPr>
              <a:t>Competitive</a:t>
            </a:r>
            <a:r>
              <a:rPr dirty="0" sz="1150" spc="85">
                <a:latin typeface="Arial"/>
                <a:cs typeface="Arial"/>
              </a:rPr>
              <a:t> </a:t>
            </a:r>
            <a:r>
              <a:rPr dirty="0" sz="1150" spc="-120">
                <a:latin typeface="Arial"/>
                <a:cs typeface="Arial"/>
              </a:rPr>
              <a:t>Dynamics</a:t>
            </a:r>
            <a:r>
              <a:rPr dirty="0" sz="1150" spc="75">
                <a:latin typeface="Arial"/>
                <a:cs typeface="Arial"/>
              </a:rPr>
              <a:t> </a:t>
            </a:r>
            <a:r>
              <a:rPr dirty="0" sz="1150" spc="-130">
                <a:latin typeface="Arial"/>
                <a:cs typeface="Arial"/>
              </a:rPr>
              <a:t>and</a:t>
            </a:r>
            <a:r>
              <a:rPr dirty="0" sz="1150" spc="-5">
                <a:latin typeface="Arial"/>
                <a:cs typeface="Arial"/>
              </a:rPr>
              <a:t> </a:t>
            </a:r>
            <a:r>
              <a:rPr dirty="0" sz="1150" spc="-105">
                <a:latin typeface="Arial"/>
                <a:cs typeface="Arial"/>
              </a:rPr>
              <a:t>Challenqes</a:t>
            </a:r>
            <a:endParaRPr sz="115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831588" y="121708"/>
            <a:ext cx="321310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275">
                <a:latin typeface="Arial"/>
                <a:cs typeface="Arial"/>
              </a:rPr>
              <a:t>OECD</a:t>
            </a:r>
            <a:endParaRPr sz="115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723740" y="4773965"/>
            <a:ext cx="1392555" cy="104711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ctr" marL="12700" marR="5080">
              <a:lnSpc>
                <a:spcPts val="2650"/>
              </a:lnSpc>
              <a:spcBef>
                <a:spcPts val="265"/>
              </a:spcBef>
            </a:pPr>
            <a:r>
              <a:rPr dirty="0" sz="2250" spc="-35">
                <a:latin typeface="Calibri"/>
                <a:cs typeface="Calibri"/>
              </a:rPr>
              <a:t>Social</a:t>
            </a:r>
            <a:r>
              <a:rPr dirty="0" sz="2250" spc="-75">
                <a:latin typeface="Calibri"/>
                <a:cs typeface="Calibri"/>
              </a:rPr>
              <a:t> </a:t>
            </a:r>
            <a:r>
              <a:rPr dirty="0" sz="2250" spc="-105">
                <a:latin typeface="Calibri"/>
                <a:cs typeface="Calibri"/>
              </a:rPr>
              <a:t>media </a:t>
            </a:r>
            <a:r>
              <a:rPr dirty="0" sz="2250" spc="-10">
                <a:latin typeface="Calibri"/>
                <a:cs typeface="Calibri"/>
              </a:rPr>
              <a:t>Search </a:t>
            </a:r>
            <a:r>
              <a:rPr dirty="0" sz="2250" spc="-145">
                <a:latin typeface="Calibri"/>
                <a:cs typeface="Calibri"/>
              </a:rPr>
              <a:t>Online</a:t>
            </a:r>
            <a:r>
              <a:rPr dirty="0" sz="2250" spc="25">
                <a:latin typeface="Calibri"/>
                <a:cs typeface="Calibri"/>
              </a:rPr>
              <a:t> </a:t>
            </a:r>
            <a:r>
              <a:rPr dirty="0" sz="2250" spc="-10">
                <a:latin typeface="Calibri"/>
                <a:cs typeface="Calibri"/>
              </a:rPr>
              <a:t>store</a:t>
            </a:r>
            <a:endParaRPr sz="22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372705" y="4786312"/>
            <a:ext cx="620395" cy="3587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150" spc="-120">
                <a:latin typeface="Calibri"/>
                <a:cs typeface="Calibri"/>
              </a:rPr>
              <a:t>GenAl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037979" y="137230"/>
            <a:ext cx="84328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60">
                <a:latin typeface="Arial"/>
                <a:cs typeface="Arial"/>
              </a:rPr>
              <a:t>@ProfSchrepeI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628616" y="131056"/>
            <a:ext cx="393700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 spc="-125">
                <a:solidFill>
                  <a:srgbClr val="161616"/>
                </a:solidFill>
                <a:latin typeface="Arial"/>
                <a:cs typeface="Arial"/>
              </a:rPr>
              <a:t>Page</a:t>
            </a:r>
            <a:r>
              <a:rPr dirty="0" sz="1100" spc="35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100" spc="-80">
                <a:solidFill>
                  <a:srgbClr val="111111"/>
                </a:solidFill>
                <a:latin typeface="Arial"/>
                <a:cs typeface="Arial"/>
              </a:rPr>
              <a:t>3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460163"/>
            <a:ext cx="12170410" cy="0"/>
          </a:xfrm>
          <a:custGeom>
            <a:avLst/>
            <a:gdLst/>
            <a:ahLst/>
            <a:cxnLst/>
            <a:rect l="l" t="t" r="r" b="b"/>
            <a:pathLst>
              <a:path w="12170410" h="0">
                <a:moveTo>
                  <a:pt x="0" y="0"/>
                </a:moveTo>
                <a:lnTo>
                  <a:pt x="12170406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52165" y="121708"/>
            <a:ext cx="246443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85">
                <a:latin typeface="Calibri"/>
                <a:cs typeface="Calibri"/>
              </a:rPr>
              <a:t>GenAI</a:t>
            </a:r>
            <a:r>
              <a:rPr dirty="0" sz="1150" spc="30">
                <a:latin typeface="Calibri"/>
                <a:cs typeface="Calibri"/>
              </a:rPr>
              <a:t> </a:t>
            </a:r>
            <a:r>
              <a:rPr dirty="0" sz="1150" spc="-55">
                <a:latin typeface="Calibri"/>
                <a:cs typeface="Calibri"/>
              </a:rPr>
              <a:t>Competitive</a:t>
            </a:r>
            <a:r>
              <a:rPr dirty="0" sz="1150" spc="40">
                <a:latin typeface="Calibri"/>
                <a:cs typeface="Calibri"/>
              </a:rPr>
              <a:t> </a:t>
            </a:r>
            <a:r>
              <a:rPr dirty="0" sz="1150" spc="-40">
                <a:latin typeface="Calibri"/>
                <a:cs typeface="Calibri"/>
              </a:rPr>
              <a:t>Dynamics</a:t>
            </a:r>
            <a:r>
              <a:rPr dirty="0" sz="1150" spc="20">
                <a:latin typeface="Calibri"/>
                <a:cs typeface="Calibri"/>
              </a:rPr>
              <a:t> </a:t>
            </a:r>
            <a:r>
              <a:rPr dirty="0" sz="1150" spc="-70">
                <a:latin typeface="Calibri"/>
                <a:cs typeface="Calibri"/>
              </a:rPr>
              <a:t>and</a:t>
            </a:r>
            <a:r>
              <a:rPr dirty="0" sz="1150" spc="-5">
                <a:latin typeface="Calibri"/>
                <a:cs typeface="Calibri"/>
              </a:rPr>
              <a:t> </a:t>
            </a:r>
            <a:r>
              <a:rPr dirty="0" sz="1150" spc="-30">
                <a:latin typeface="Calibri"/>
                <a:cs typeface="Calibri"/>
              </a:rPr>
              <a:t>Challenqes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831238" y="115534"/>
            <a:ext cx="323850" cy="2108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200" spc="-100">
                <a:latin typeface="Calibri"/>
                <a:cs typeface="Calibri"/>
              </a:rPr>
              <a:t>OECD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034174" y="137230"/>
            <a:ext cx="84709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10">
                <a:latin typeface="Calibri"/>
                <a:cs typeface="Calibri"/>
              </a:rPr>
              <a:t>@ProfSchrepeI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17308" y="2366962"/>
            <a:ext cx="6523990" cy="2068195"/>
          </a:xfrm>
          <a:prstGeom prst="rect">
            <a:avLst/>
          </a:prstGeom>
        </p:spPr>
        <p:txBody>
          <a:bodyPr wrap="square" lIns="0" tIns="92075" rIns="0" bIns="0" rtlCol="0" vert="horz">
            <a:spAutoFit/>
          </a:bodyPr>
          <a:lstStyle/>
          <a:p>
            <a:pPr marL="1376680" marR="17780" indent="-1351915">
              <a:lnSpc>
                <a:spcPts val="5230"/>
              </a:lnSpc>
              <a:spcBef>
                <a:spcPts val="725"/>
              </a:spcBef>
            </a:pPr>
            <a:r>
              <a:rPr dirty="0" sz="4800" spc="-150">
                <a:latin typeface="Calibri"/>
                <a:cs typeface="Calibri"/>
              </a:rPr>
              <a:t>J.J.</a:t>
            </a:r>
            <a:r>
              <a:rPr dirty="0" sz="4800" spc="-180">
                <a:latin typeface="Calibri"/>
                <a:cs typeface="Calibri"/>
              </a:rPr>
              <a:t> </a:t>
            </a:r>
            <a:r>
              <a:rPr dirty="0" sz="4800" spc="-350">
                <a:latin typeface="Calibri"/>
                <a:cs typeface="Calibri"/>
              </a:rPr>
              <a:t>Can</a:t>
            </a:r>
            <a:r>
              <a:rPr dirty="0" sz="4800" spc="-80">
                <a:latin typeface="Calibri"/>
                <a:cs typeface="Calibri"/>
              </a:rPr>
              <a:t> </a:t>
            </a:r>
            <a:r>
              <a:rPr dirty="0" sz="4800" spc="-560">
                <a:latin typeface="Calibri"/>
                <a:cs typeface="Calibri"/>
              </a:rPr>
              <a:t>we</a:t>
            </a:r>
            <a:r>
              <a:rPr dirty="0" sz="4800" spc="15">
                <a:latin typeface="Calibri"/>
                <a:cs typeface="Calibri"/>
              </a:rPr>
              <a:t> </a:t>
            </a:r>
            <a:r>
              <a:rPr dirty="0" sz="4800" spc="-305">
                <a:latin typeface="Calibri"/>
                <a:cs typeface="Calibri"/>
              </a:rPr>
              <a:t>confidently</a:t>
            </a:r>
            <a:r>
              <a:rPr dirty="0" sz="4800" spc="295">
                <a:latin typeface="Calibri"/>
                <a:cs typeface="Calibri"/>
              </a:rPr>
              <a:t> </a:t>
            </a:r>
            <a:r>
              <a:rPr dirty="0" sz="4800" spc="-295">
                <a:latin typeface="Calibri"/>
                <a:cs typeface="Calibri"/>
              </a:rPr>
              <a:t>predict </a:t>
            </a:r>
            <a:r>
              <a:rPr dirty="0" sz="4800" spc="-570">
                <a:latin typeface="Calibri"/>
                <a:cs typeface="Calibri"/>
              </a:rPr>
              <a:t>who</a:t>
            </a:r>
            <a:r>
              <a:rPr dirty="0" sz="4800" spc="70">
                <a:latin typeface="Calibri"/>
                <a:cs typeface="Calibri"/>
              </a:rPr>
              <a:t> </a:t>
            </a:r>
            <a:r>
              <a:rPr dirty="0" sz="4800" spc="-295">
                <a:latin typeface="Calibri"/>
                <a:cs typeface="Calibri"/>
              </a:rPr>
              <a:t>will</a:t>
            </a:r>
            <a:r>
              <a:rPr dirty="0" sz="4800" spc="-55">
                <a:latin typeface="Calibri"/>
                <a:cs typeface="Calibri"/>
              </a:rPr>
              <a:t> </a:t>
            </a:r>
            <a:r>
              <a:rPr dirty="0" baseline="-1157" sz="7200" spc="-465">
                <a:latin typeface="Calibri"/>
                <a:cs typeface="Calibri"/>
              </a:rPr>
              <a:t>’win</a:t>
            </a:r>
            <a:r>
              <a:rPr dirty="0" baseline="24305" sz="7200" spc="-465">
                <a:latin typeface="Calibri"/>
                <a:cs typeface="Calibri"/>
              </a:rPr>
              <a:t>d</a:t>
            </a:r>
            <a:r>
              <a:rPr dirty="0" sz="4800" spc="-310">
                <a:latin typeface="Calibri"/>
                <a:cs typeface="Calibri"/>
              </a:rPr>
              <a:t>No.</a:t>
            </a:r>
            <a:endParaRPr sz="4800">
              <a:latin typeface="Calibri"/>
              <a:cs typeface="Calibri"/>
            </a:endParaRPr>
          </a:p>
          <a:p>
            <a:pPr algn="ctr" marL="50800">
              <a:lnSpc>
                <a:spcPct val="100000"/>
              </a:lnSpc>
              <a:spcBef>
                <a:spcPts val="375"/>
              </a:spcBef>
            </a:pPr>
            <a:r>
              <a:rPr dirty="0" sz="3850" spc="-75">
                <a:latin typeface="Arial"/>
                <a:cs typeface="Arial"/>
              </a:rPr>
              <a:t>fcomputer</a:t>
            </a:r>
            <a:r>
              <a:rPr dirty="0" sz="3850" spc="-185">
                <a:latin typeface="Arial"/>
                <a:cs typeface="Arial"/>
              </a:rPr>
              <a:t> </a:t>
            </a:r>
            <a:r>
              <a:rPr dirty="0" sz="3850" spc="-65">
                <a:latin typeface="Arial"/>
                <a:cs typeface="Arial"/>
              </a:rPr>
              <a:t>sci9ßC9j</a:t>
            </a:r>
            <a:endParaRPr sz="385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627106" y="124883"/>
            <a:ext cx="39560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20">
                <a:latin typeface="Calibri"/>
                <a:cs typeface="Calibri"/>
              </a:rPr>
              <a:t>Page</a:t>
            </a:r>
            <a:r>
              <a:rPr dirty="0" sz="1150" spc="-45">
                <a:latin typeface="Calibri"/>
                <a:cs typeface="Calibri"/>
              </a:rPr>
              <a:t> </a:t>
            </a:r>
            <a:r>
              <a:rPr dirty="0" sz="1150" spc="-50">
                <a:solidFill>
                  <a:srgbClr val="131313"/>
                </a:solidFill>
                <a:latin typeface="Calibri"/>
                <a:cs typeface="Calibri"/>
              </a:rPr>
              <a:t>4</a:t>
            </a:r>
            <a:endParaRPr sz="11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460163"/>
            <a:ext cx="12191365" cy="0"/>
          </a:xfrm>
          <a:custGeom>
            <a:avLst/>
            <a:gdLst/>
            <a:ahLst/>
            <a:cxnLst/>
            <a:rect l="l" t="t" r="r" b="b"/>
            <a:pathLst>
              <a:path w="12191365" h="0">
                <a:moveTo>
                  <a:pt x="0" y="0"/>
                </a:moveTo>
                <a:lnTo>
                  <a:pt x="12191150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080000" y="1054100"/>
            <a:ext cx="2025650" cy="787400"/>
          </a:xfrm>
          <a:prstGeom prst="rect">
            <a:avLst/>
          </a:prstGeom>
          <a:solidFill>
            <a:srgbClr val="1C3FAC"/>
          </a:solidFill>
        </p:spPr>
        <p:txBody>
          <a:bodyPr wrap="square" lIns="0" tIns="101600" rIns="0" bIns="0" rtlCol="0" vert="horz">
            <a:spAutoFit/>
          </a:bodyPr>
          <a:lstStyle/>
          <a:p>
            <a:pPr marL="316865">
              <a:lnSpc>
                <a:spcPct val="100000"/>
              </a:lnSpc>
              <a:spcBef>
                <a:spcPts val="800"/>
              </a:spcBef>
            </a:pPr>
            <a:r>
              <a:rPr dirty="0" sz="3450" spc="-700">
                <a:solidFill>
                  <a:srgbClr val="FFFFFF"/>
                </a:solidFill>
                <a:latin typeface="Arial"/>
                <a:cs typeface="Arial"/>
              </a:rPr>
              <a:t>BIG</a:t>
            </a:r>
            <a:r>
              <a:rPr dirty="0" sz="3450" spc="-2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450" spc="-83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endParaRPr sz="345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0897" y="121708"/>
            <a:ext cx="245935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180">
                <a:latin typeface="Arial"/>
                <a:cs typeface="Arial"/>
              </a:rPr>
              <a:t>GenAI</a:t>
            </a:r>
            <a:r>
              <a:rPr dirty="0" sz="1150" spc="65">
                <a:latin typeface="Arial"/>
                <a:cs typeface="Arial"/>
              </a:rPr>
              <a:t> </a:t>
            </a:r>
            <a:r>
              <a:rPr dirty="0" sz="1150" spc="-100">
                <a:latin typeface="Arial"/>
                <a:cs typeface="Arial"/>
              </a:rPr>
              <a:t>Competitive</a:t>
            </a:r>
            <a:r>
              <a:rPr dirty="0" sz="1150" spc="85">
                <a:latin typeface="Arial"/>
                <a:cs typeface="Arial"/>
              </a:rPr>
              <a:t> </a:t>
            </a:r>
            <a:r>
              <a:rPr dirty="0" sz="1150" spc="-120">
                <a:latin typeface="Arial"/>
                <a:cs typeface="Arial"/>
              </a:rPr>
              <a:t>Dynamics</a:t>
            </a:r>
            <a:r>
              <a:rPr dirty="0" sz="1150" spc="75">
                <a:latin typeface="Arial"/>
                <a:cs typeface="Arial"/>
              </a:rPr>
              <a:t> </a:t>
            </a:r>
            <a:r>
              <a:rPr dirty="0" sz="1150" spc="-130">
                <a:latin typeface="Arial"/>
                <a:cs typeface="Arial"/>
              </a:rPr>
              <a:t>and</a:t>
            </a:r>
            <a:r>
              <a:rPr dirty="0" sz="1150" spc="-5">
                <a:latin typeface="Arial"/>
                <a:cs typeface="Arial"/>
              </a:rPr>
              <a:t> </a:t>
            </a:r>
            <a:r>
              <a:rPr dirty="0" sz="1150" spc="-105">
                <a:latin typeface="Arial"/>
                <a:cs typeface="Arial"/>
              </a:rPr>
              <a:t>Challenges</a:t>
            </a:r>
            <a:endParaRPr sz="115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831291" y="115534"/>
            <a:ext cx="320040" cy="2108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200" spc="-320">
                <a:latin typeface="Arial"/>
                <a:cs typeface="Arial"/>
              </a:rPr>
              <a:t>OECD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037979" y="137230"/>
            <a:ext cx="84328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60">
                <a:latin typeface="Arial"/>
                <a:cs typeface="Arial"/>
              </a:rPr>
              <a:t>@ProfSchrepeI</a:t>
            </a:r>
            <a:endParaRPr sz="105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312882" y="2138892"/>
            <a:ext cx="7550784" cy="1843405"/>
          </a:xfrm>
          <a:prstGeom prst="rect">
            <a:avLst/>
          </a:prstGeom>
          <a:ln w="8889">
            <a:solidFill>
              <a:srgbClr val="0C0C0C"/>
            </a:solidFill>
          </a:ln>
        </p:spPr>
        <p:txBody>
          <a:bodyPr wrap="square" lIns="0" tIns="257810" rIns="0" bIns="0" rtlCol="0" vert="horz">
            <a:spAutoFit/>
          </a:bodyPr>
          <a:lstStyle/>
          <a:p>
            <a:pPr marL="1400175">
              <a:lnSpc>
                <a:spcPts val="3429"/>
              </a:lnSpc>
              <a:spcBef>
                <a:spcPts val="2030"/>
              </a:spcBef>
            </a:pPr>
            <a:r>
              <a:rPr dirty="0" sz="2950" spc="-30">
                <a:latin typeface="Calibri"/>
                <a:cs typeface="Calibri"/>
              </a:rPr>
              <a:t>Just</a:t>
            </a:r>
            <a:r>
              <a:rPr dirty="0" sz="2950" spc="-130">
                <a:latin typeface="Calibri"/>
                <a:cs typeface="Calibri"/>
              </a:rPr>
              <a:t> </a:t>
            </a:r>
            <a:r>
              <a:rPr dirty="0" sz="2950" spc="-225">
                <a:latin typeface="Calibri"/>
                <a:cs typeface="Calibri"/>
              </a:rPr>
              <a:t>*biq*</a:t>
            </a:r>
            <a:r>
              <a:rPr dirty="0" sz="2950" spc="-80">
                <a:latin typeface="Calibri"/>
                <a:cs typeface="Calibri"/>
              </a:rPr>
              <a:t> </a:t>
            </a:r>
            <a:r>
              <a:rPr dirty="0" sz="2950" spc="-195">
                <a:latin typeface="Calibri"/>
                <a:cs typeface="Calibri"/>
              </a:rPr>
              <a:t>data</a:t>
            </a:r>
            <a:r>
              <a:rPr dirty="0" sz="2950" spc="-45">
                <a:latin typeface="Calibri"/>
                <a:cs typeface="Calibri"/>
              </a:rPr>
              <a:t> </a:t>
            </a:r>
            <a:r>
              <a:rPr dirty="0" sz="2950">
                <a:latin typeface="Calibri"/>
                <a:cs typeface="Calibri"/>
              </a:rPr>
              <a:t>is</a:t>
            </a:r>
            <a:r>
              <a:rPr dirty="0" sz="2950" spc="-45">
                <a:latin typeface="Calibri"/>
                <a:cs typeface="Calibri"/>
              </a:rPr>
              <a:t> </a:t>
            </a:r>
            <a:r>
              <a:rPr dirty="0" sz="2950" spc="-229">
                <a:latin typeface="Calibri"/>
                <a:cs typeface="Calibri"/>
              </a:rPr>
              <a:t>the</a:t>
            </a:r>
            <a:r>
              <a:rPr dirty="0" sz="2950" spc="-15">
                <a:latin typeface="Calibri"/>
                <a:cs typeface="Calibri"/>
              </a:rPr>
              <a:t> </a:t>
            </a:r>
            <a:r>
              <a:rPr dirty="0" sz="2950" spc="-185">
                <a:latin typeface="Calibri"/>
                <a:cs typeface="Calibri"/>
              </a:rPr>
              <a:t>wronq</a:t>
            </a:r>
            <a:r>
              <a:rPr dirty="0" sz="2950" spc="-50">
                <a:latin typeface="Calibri"/>
                <a:cs typeface="Calibri"/>
              </a:rPr>
              <a:t> </a:t>
            </a:r>
            <a:r>
              <a:rPr dirty="0" sz="2950" spc="-10">
                <a:latin typeface="Calibri"/>
                <a:cs typeface="Calibri"/>
              </a:rPr>
              <a:t>focus:</a:t>
            </a:r>
            <a:endParaRPr sz="2950">
              <a:latin typeface="Calibri"/>
              <a:cs typeface="Calibri"/>
            </a:endParaRPr>
          </a:p>
          <a:p>
            <a:pPr marL="1217295" indent="-284480">
              <a:lnSpc>
                <a:spcPts val="3150"/>
              </a:lnSpc>
              <a:buAutoNum type="arabicPeriod"/>
              <a:tabLst>
                <a:tab pos="1217295" algn="l"/>
              </a:tabLst>
            </a:pPr>
            <a:r>
              <a:rPr dirty="0" sz="2800" spc="-165">
                <a:latin typeface="Calibri"/>
                <a:cs typeface="Calibri"/>
              </a:rPr>
              <a:t>Small</a:t>
            </a:r>
            <a:r>
              <a:rPr dirty="0" sz="2800">
                <a:latin typeface="Calibri"/>
                <a:cs typeface="Calibri"/>
              </a:rPr>
              <a:t> </a:t>
            </a:r>
            <a:r>
              <a:rPr dirty="0" sz="2800" spc="-125">
                <a:latin typeface="Calibri"/>
                <a:cs typeface="Calibri"/>
              </a:rPr>
              <a:t>datasets</a:t>
            </a:r>
            <a:r>
              <a:rPr dirty="0" sz="2800" spc="105">
                <a:latin typeface="Calibri"/>
                <a:cs typeface="Calibri"/>
              </a:rPr>
              <a:t> </a:t>
            </a:r>
            <a:r>
              <a:rPr dirty="0" sz="2800" spc="-145">
                <a:latin typeface="Calibri"/>
                <a:cs typeface="Calibri"/>
              </a:rPr>
              <a:t>can</a:t>
            </a:r>
            <a:r>
              <a:rPr dirty="0" sz="2800" spc="-55">
                <a:latin typeface="Calibri"/>
                <a:cs typeface="Calibri"/>
              </a:rPr>
              <a:t> </a:t>
            </a:r>
            <a:r>
              <a:rPr dirty="0" sz="2800" spc="-204">
                <a:latin typeface="Calibri"/>
                <a:cs typeface="Calibri"/>
              </a:rPr>
              <a:t>compete</a:t>
            </a:r>
            <a:r>
              <a:rPr dirty="0" sz="2800" spc="85">
                <a:latin typeface="Calibri"/>
                <a:cs typeface="Calibri"/>
              </a:rPr>
              <a:t> </a:t>
            </a:r>
            <a:r>
              <a:rPr dirty="0" sz="2800" spc="-215">
                <a:latin typeface="Calibri"/>
                <a:cs typeface="Calibri"/>
              </a:rPr>
              <a:t>with</a:t>
            </a:r>
            <a:r>
              <a:rPr dirty="0" sz="2800" spc="-45">
                <a:latin typeface="Calibri"/>
                <a:cs typeface="Calibri"/>
              </a:rPr>
              <a:t> </a:t>
            </a:r>
            <a:r>
              <a:rPr dirty="0" sz="2800" spc="-180">
                <a:latin typeface="Calibri"/>
                <a:cs typeface="Calibri"/>
              </a:rPr>
              <a:t>biq</a:t>
            </a:r>
            <a:r>
              <a:rPr dirty="0" sz="2800" spc="-50">
                <a:latin typeface="Calibri"/>
                <a:cs typeface="Calibri"/>
              </a:rPr>
              <a:t> </a:t>
            </a:r>
            <a:r>
              <a:rPr dirty="0" sz="2800" spc="-20">
                <a:latin typeface="Calibri"/>
                <a:cs typeface="Calibri"/>
              </a:rPr>
              <a:t>ones</a:t>
            </a:r>
            <a:endParaRPr sz="2800">
              <a:latin typeface="Calibri"/>
              <a:cs typeface="Calibri"/>
            </a:endParaRPr>
          </a:p>
          <a:p>
            <a:pPr marL="671195" indent="-330835">
              <a:lnSpc>
                <a:spcPts val="3254"/>
              </a:lnSpc>
              <a:buAutoNum type="arabicPeriod"/>
              <a:tabLst>
                <a:tab pos="671195" algn="l"/>
              </a:tabLst>
            </a:pPr>
            <a:r>
              <a:rPr dirty="0" sz="2800" spc="-165">
                <a:latin typeface="Calibri"/>
                <a:cs typeface="Calibri"/>
              </a:rPr>
              <a:t>Small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 spc="-160">
                <a:latin typeface="Calibri"/>
                <a:cs typeface="Calibri"/>
              </a:rPr>
              <a:t>companies</a:t>
            </a:r>
            <a:r>
              <a:rPr dirty="0" sz="2800" spc="25">
                <a:latin typeface="Calibri"/>
                <a:cs typeface="Calibri"/>
              </a:rPr>
              <a:t> </a:t>
            </a:r>
            <a:r>
              <a:rPr dirty="0" sz="2800" spc="-145">
                <a:latin typeface="Calibri"/>
                <a:cs typeface="Calibri"/>
              </a:rPr>
              <a:t>can</a:t>
            </a:r>
            <a:r>
              <a:rPr dirty="0" sz="2800" spc="-110">
                <a:latin typeface="Calibri"/>
                <a:cs typeface="Calibri"/>
              </a:rPr>
              <a:t> </a:t>
            </a:r>
            <a:r>
              <a:rPr dirty="0" sz="2800" spc="-65">
                <a:latin typeface="Calibri"/>
                <a:cs typeface="Calibri"/>
              </a:rPr>
              <a:t>access</a:t>
            </a:r>
            <a:r>
              <a:rPr dirty="0" sz="2800" spc="-60">
                <a:latin typeface="Calibri"/>
                <a:cs typeface="Calibri"/>
              </a:rPr>
              <a:t> </a:t>
            </a:r>
            <a:r>
              <a:rPr dirty="0" sz="2800" spc="-190">
                <a:latin typeface="Calibri"/>
                <a:cs typeface="Calibri"/>
              </a:rPr>
              <a:t>larqe</a:t>
            </a:r>
            <a:r>
              <a:rPr dirty="0" sz="2800" spc="25">
                <a:latin typeface="Calibri"/>
                <a:cs typeface="Calibri"/>
              </a:rPr>
              <a:t> </a:t>
            </a:r>
            <a:r>
              <a:rPr dirty="0" sz="2800" spc="-195">
                <a:latin typeface="Calibri"/>
                <a:cs typeface="Calibri"/>
              </a:rPr>
              <a:t>amounts</a:t>
            </a:r>
            <a:r>
              <a:rPr dirty="0" sz="2800" spc="114">
                <a:latin typeface="Calibri"/>
                <a:cs typeface="Calibri"/>
              </a:rPr>
              <a:t> </a:t>
            </a:r>
            <a:r>
              <a:rPr dirty="0" sz="2800" spc="-235">
                <a:latin typeface="Calibri"/>
                <a:cs typeface="Calibri"/>
              </a:rPr>
              <a:t>of</a:t>
            </a:r>
            <a:r>
              <a:rPr dirty="0" sz="2800" spc="75">
                <a:latin typeface="Calibri"/>
                <a:cs typeface="Calibri"/>
              </a:rPr>
              <a:t> </a:t>
            </a:r>
            <a:r>
              <a:rPr dirty="0" sz="2800" spc="-20">
                <a:latin typeface="Calibri"/>
                <a:cs typeface="Calibri"/>
              </a:rPr>
              <a:t>data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882" y="4210262"/>
            <a:ext cx="7550784" cy="1944370"/>
          </a:xfrm>
          <a:prstGeom prst="rect">
            <a:avLst/>
          </a:prstGeom>
          <a:ln w="8889">
            <a:solidFill>
              <a:srgbClr val="231F1F"/>
            </a:solidFill>
          </a:ln>
        </p:spPr>
        <p:txBody>
          <a:bodyPr wrap="square" lIns="0" tIns="66040" rIns="0" bIns="0" rtlCol="0" vert="horz">
            <a:spAutoFit/>
          </a:bodyPr>
          <a:lstStyle/>
          <a:p>
            <a:pPr algn="ctr" marL="125730" marR="3175" indent="-125730">
              <a:lnSpc>
                <a:spcPct val="100000"/>
              </a:lnSpc>
              <a:spcBef>
                <a:spcPts val="520"/>
              </a:spcBef>
              <a:buSzPct val="55882"/>
              <a:buChar char="—"/>
              <a:tabLst>
                <a:tab pos="125730" algn="l"/>
              </a:tabLst>
            </a:pPr>
            <a:r>
              <a:rPr dirty="0" sz="1700" spc="-85">
                <a:latin typeface="Calibri"/>
                <a:cs typeface="Calibri"/>
              </a:rPr>
              <a:t>April</a:t>
            </a:r>
            <a:r>
              <a:rPr dirty="0" sz="1700" spc="-45">
                <a:latin typeface="Calibri"/>
                <a:cs typeface="Calibri"/>
              </a:rPr>
              <a:t> </a:t>
            </a:r>
            <a:r>
              <a:rPr dirty="0" sz="1700" spc="-70">
                <a:latin typeface="Calibri"/>
                <a:cs typeface="Calibri"/>
              </a:rPr>
              <a:t>2023:</a:t>
            </a:r>
            <a:r>
              <a:rPr dirty="0" sz="1700" spc="-30">
                <a:latin typeface="Calibri"/>
                <a:cs typeface="Calibri"/>
              </a:rPr>
              <a:t> </a:t>
            </a:r>
            <a:r>
              <a:rPr dirty="0" sz="1700" spc="-50">
                <a:latin typeface="Calibri"/>
                <a:cs typeface="Calibri"/>
              </a:rPr>
              <a:t>Koala:</a:t>
            </a:r>
            <a:r>
              <a:rPr dirty="0" sz="1700" spc="-30">
                <a:latin typeface="Calibri"/>
                <a:cs typeface="Calibri"/>
              </a:rPr>
              <a:t> </a:t>
            </a:r>
            <a:r>
              <a:rPr dirty="0" sz="1700" spc="-225">
                <a:latin typeface="Calibri"/>
                <a:cs typeface="Calibri"/>
              </a:rPr>
              <a:t>A</a:t>
            </a:r>
            <a:r>
              <a:rPr dirty="0" sz="1700" spc="-30">
                <a:latin typeface="Calibri"/>
                <a:cs typeface="Calibri"/>
              </a:rPr>
              <a:t> </a:t>
            </a:r>
            <a:r>
              <a:rPr dirty="0" sz="1700" spc="-85">
                <a:latin typeface="Calibri"/>
                <a:cs typeface="Calibri"/>
              </a:rPr>
              <a:t>Dialoque</a:t>
            </a:r>
            <a:r>
              <a:rPr dirty="0" sz="1700" spc="45">
                <a:latin typeface="Calibri"/>
                <a:cs typeface="Calibri"/>
              </a:rPr>
              <a:t> </a:t>
            </a:r>
            <a:r>
              <a:rPr dirty="0" sz="1700" spc="-85">
                <a:latin typeface="Calibri"/>
                <a:cs typeface="Calibri"/>
              </a:rPr>
              <a:t>Nodel</a:t>
            </a:r>
            <a:r>
              <a:rPr dirty="0" sz="1700" spc="15">
                <a:latin typeface="Calibri"/>
                <a:cs typeface="Calibri"/>
              </a:rPr>
              <a:t> </a:t>
            </a:r>
            <a:r>
              <a:rPr dirty="0" sz="1700" spc="-95">
                <a:latin typeface="Calibri"/>
                <a:cs typeface="Calibri"/>
              </a:rPr>
              <a:t>for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75">
                <a:latin typeface="Calibri"/>
                <a:cs typeface="Calibri"/>
              </a:rPr>
              <a:t>Academic</a:t>
            </a:r>
            <a:r>
              <a:rPr dirty="0" sz="1700" spc="9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Research</a:t>
            </a:r>
            <a:endParaRPr sz="1700">
              <a:latin typeface="Calibri"/>
              <a:cs typeface="Calibri"/>
            </a:endParaRPr>
          </a:p>
          <a:p>
            <a:pPr algn="ctr" lvl="1" marL="116205" indent="-116205">
              <a:lnSpc>
                <a:spcPct val="100000"/>
              </a:lnSpc>
              <a:spcBef>
                <a:spcPts val="10"/>
              </a:spcBef>
              <a:buChar char="-"/>
              <a:tabLst>
                <a:tab pos="116205" algn="l"/>
              </a:tabLst>
            </a:pPr>
            <a:r>
              <a:rPr dirty="0" sz="1650" spc="-45">
                <a:latin typeface="Calibri"/>
                <a:cs typeface="Calibri"/>
              </a:rPr>
              <a:t>February</a:t>
            </a:r>
            <a:r>
              <a:rPr dirty="0" sz="1650" spc="25">
                <a:latin typeface="Calibri"/>
                <a:cs typeface="Calibri"/>
              </a:rPr>
              <a:t> </a:t>
            </a:r>
            <a:r>
              <a:rPr dirty="0" sz="1650" spc="-35">
                <a:latin typeface="Calibri"/>
                <a:cs typeface="Calibri"/>
              </a:rPr>
              <a:t>2022:</a:t>
            </a:r>
            <a:r>
              <a:rPr dirty="0" sz="1650" spc="15">
                <a:latin typeface="Calibri"/>
                <a:cs typeface="Calibri"/>
              </a:rPr>
              <a:t> </a:t>
            </a:r>
            <a:r>
              <a:rPr dirty="0" sz="1650" spc="-30">
                <a:latin typeface="Calibri"/>
                <a:cs typeface="Calibri"/>
              </a:rPr>
              <a:t>Retrieval-</a:t>
            </a:r>
            <a:r>
              <a:rPr dirty="0" sz="1650" spc="-35">
                <a:latin typeface="Calibri"/>
                <a:cs typeface="Calibri"/>
              </a:rPr>
              <a:t>Enhanced</a:t>
            </a:r>
            <a:r>
              <a:rPr dirty="0" sz="1650" spc="-65">
                <a:latin typeface="Calibri"/>
                <a:cs typeface="Calibri"/>
              </a:rPr>
              <a:t> </a:t>
            </a:r>
            <a:r>
              <a:rPr dirty="0" sz="1650" spc="-10">
                <a:latin typeface="Calibri"/>
                <a:cs typeface="Calibri"/>
              </a:rPr>
              <a:t>Transformer</a:t>
            </a:r>
            <a:endParaRPr sz="1650">
              <a:latin typeface="Calibri"/>
              <a:cs typeface="Calibri"/>
            </a:endParaRPr>
          </a:p>
          <a:p>
            <a:pPr algn="ctr" marL="18415">
              <a:lnSpc>
                <a:spcPct val="100000"/>
              </a:lnSpc>
              <a:spcBef>
                <a:spcPts val="20"/>
              </a:spcBef>
            </a:pPr>
            <a:r>
              <a:rPr dirty="0" sz="1650">
                <a:latin typeface="Calibri"/>
                <a:cs typeface="Calibri"/>
              </a:rPr>
              <a:t>-</a:t>
            </a:r>
            <a:r>
              <a:rPr dirty="0" sz="1650" spc="70">
                <a:latin typeface="Calibri"/>
                <a:cs typeface="Calibri"/>
              </a:rPr>
              <a:t> </a:t>
            </a:r>
            <a:r>
              <a:rPr dirty="0" sz="1650">
                <a:latin typeface="Calibri"/>
                <a:cs typeface="Calibri"/>
              </a:rPr>
              <a:t>June</a:t>
            </a:r>
            <a:r>
              <a:rPr dirty="0" sz="1650" spc="10">
                <a:latin typeface="Calibri"/>
                <a:cs typeface="Calibri"/>
              </a:rPr>
              <a:t> </a:t>
            </a:r>
            <a:r>
              <a:rPr dirty="0" sz="1650" spc="-125">
                <a:latin typeface="Calibri"/>
                <a:cs typeface="Calibri"/>
              </a:rPr>
              <a:t>2021:</a:t>
            </a:r>
            <a:r>
              <a:rPr dirty="0" sz="1650" spc="5">
                <a:latin typeface="Calibri"/>
                <a:cs typeface="Calibri"/>
              </a:rPr>
              <a:t> </a:t>
            </a:r>
            <a:r>
              <a:rPr dirty="0" sz="1650" spc="-55">
                <a:latin typeface="Calibri"/>
                <a:cs typeface="Calibri"/>
              </a:rPr>
              <a:t>Low-</a:t>
            </a:r>
            <a:r>
              <a:rPr dirty="0" sz="1650">
                <a:latin typeface="Calibri"/>
                <a:cs typeface="Calibri"/>
              </a:rPr>
              <a:t>Rank</a:t>
            </a:r>
            <a:r>
              <a:rPr dirty="0" sz="1650" spc="130">
                <a:latin typeface="Calibri"/>
                <a:cs typeface="Calibri"/>
              </a:rPr>
              <a:t> </a:t>
            </a:r>
            <a:r>
              <a:rPr dirty="0" sz="1650" spc="-75">
                <a:latin typeface="Calibri"/>
                <a:cs typeface="Calibri"/>
              </a:rPr>
              <a:t>Adaptation</a:t>
            </a:r>
            <a:r>
              <a:rPr dirty="0" sz="1650" spc="10">
                <a:latin typeface="Calibri"/>
                <a:cs typeface="Calibri"/>
              </a:rPr>
              <a:t> </a:t>
            </a:r>
            <a:r>
              <a:rPr dirty="0" sz="1650" spc="-10">
                <a:latin typeface="Calibri"/>
                <a:cs typeface="Calibri"/>
              </a:rPr>
              <a:t>(LoRA)</a:t>
            </a:r>
            <a:endParaRPr sz="1650">
              <a:latin typeface="Calibri"/>
              <a:cs typeface="Calibri"/>
            </a:endParaRPr>
          </a:p>
          <a:p>
            <a:pPr algn="ctr" lvl="1" marL="120014" indent="-120014">
              <a:lnSpc>
                <a:spcPts val="1939"/>
              </a:lnSpc>
              <a:spcBef>
                <a:spcPts val="20"/>
              </a:spcBef>
              <a:buChar char="-"/>
              <a:tabLst>
                <a:tab pos="120014" algn="l"/>
              </a:tabLst>
            </a:pPr>
            <a:r>
              <a:rPr dirty="0" sz="1650" spc="-50">
                <a:latin typeface="Calibri"/>
                <a:cs typeface="Calibri"/>
              </a:rPr>
              <a:t>September</a:t>
            </a:r>
            <a:r>
              <a:rPr dirty="0" sz="1650" spc="30">
                <a:latin typeface="Calibri"/>
                <a:cs typeface="Calibri"/>
              </a:rPr>
              <a:t> </a:t>
            </a:r>
            <a:r>
              <a:rPr dirty="0" sz="1650" spc="-25">
                <a:latin typeface="Calibri"/>
                <a:cs typeface="Calibri"/>
              </a:rPr>
              <a:t>2020:</a:t>
            </a:r>
            <a:r>
              <a:rPr dirty="0" sz="1650" spc="-30">
                <a:latin typeface="Calibri"/>
                <a:cs typeface="Calibri"/>
              </a:rPr>
              <a:t> </a:t>
            </a:r>
            <a:r>
              <a:rPr dirty="0" sz="1650">
                <a:latin typeface="Calibri"/>
                <a:cs typeface="Calibri"/>
              </a:rPr>
              <a:t>Less</a:t>
            </a:r>
            <a:r>
              <a:rPr dirty="0" sz="1650" spc="-30">
                <a:latin typeface="Calibri"/>
                <a:cs typeface="Calibri"/>
              </a:rPr>
              <a:t> </a:t>
            </a:r>
            <a:r>
              <a:rPr dirty="0" sz="1650" spc="-40">
                <a:latin typeface="Calibri"/>
                <a:cs typeface="Calibri"/>
              </a:rPr>
              <a:t>Than</a:t>
            </a:r>
            <a:r>
              <a:rPr dirty="0" sz="1650">
                <a:latin typeface="Calibri"/>
                <a:cs typeface="Calibri"/>
              </a:rPr>
              <a:t> </a:t>
            </a:r>
            <a:r>
              <a:rPr dirty="0" sz="1650" spc="-85">
                <a:latin typeface="Calibri"/>
                <a:cs typeface="Calibri"/>
              </a:rPr>
              <a:t>One-</a:t>
            </a:r>
            <a:r>
              <a:rPr dirty="0" sz="1650" spc="-35">
                <a:latin typeface="Calibri"/>
                <a:cs typeface="Calibri"/>
              </a:rPr>
              <a:t>Shot</a:t>
            </a:r>
            <a:r>
              <a:rPr dirty="0" sz="1650" spc="85">
                <a:latin typeface="Calibri"/>
                <a:cs typeface="Calibri"/>
              </a:rPr>
              <a:t> </a:t>
            </a:r>
            <a:r>
              <a:rPr dirty="0" sz="1650" spc="-10">
                <a:latin typeface="Calibri"/>
                <a:cs typeface="Calibri"/>
              </a:rPr>
              <a:t>Algorithms</a:t>
            </a:r>
            <a:endParaRPr sz="1650">
              <a:latin typeface="Calibri"/>
              <a:cs typeface="Calibri"/>
            </a:endParaRPr>
          </a:p>
          <a:p>
            <a:pPr algn="ctr" lvl="2" marL="115570" indent="-115570">
              <a:lnSpc>
                <a:spcPts val="2045"/>
              </a:lnSpc>
              <a:buChar char="-"/>
              <a:tabLst>
                <a:tab pos="115570" algn="l"/>
              </a:tabLst>
            </a:pPr>
            <a:r>
              <a:rPr dirty="0" sz="1750" spc="-105">
                <a:latin typeface="Calibri"/>
                <a:cs typeface="Calibri"/>
              </a:rPr>
              <a:t>February</a:t>
            </a:r>
            <a:r>
              <a:rPr dirty="0" sz="1750" spc="25">
                <a:latin typeface="Calibri"/>
                <a:cs typeface="Calibri"/>
              </a:rPr>
              <a:t> </a:t>
            </a:r>
            <a:r>
              <a:rPr dirty="0" sz="1750" spc="-85">
                <a:latin typeface="Calibri"/>
                <a:cs typeface="Calibri"/>
              </a:rPr>
              <a:t>2020:</a:t>
            </a:r>
            <a:r>
              <a:rPr dirty="0" sz="1750" spc="-5">
                <a:latin typeface="Calibri"/>
                <a:cs typeface="Calibri"/>
              </a:rPr>
              <a:t> </a:t>
            </a:r>
            <a:r>
              <a:rPr dirty="0" sz="1750" spc="-100">
                <a:latin typeface="Calibri"/>
                <a:cs typeface="Calibri"/>
              </a:rPr>
              <a:t>Dataset</a:t>
            </a:r>
            <a:r>
              <a:rPr dirty="0" sz="1750" spc="55">
                <a:latin typeface="Calibri"/>
                <a:cs typeface="Calibri"/>
              </a:rPr>
              <a:t> </a:t>
            </a:r>
            <a:r>
              <a:rPr dirty="0" sz="1750" spc="-10">
                <a:latin typeface="Calibri"/>
                <a:cs typeface="Calibri"/>
              </a:rPr>
              <a:t>Distillation</a:t>
            </a:r>
            <a:endParaRPr sz="1750">
              <a:latin typeface="Calibri"/>
              <a:cs typeface="Calibri"/>
            </a:endParaRPr>
          </a:p>
          <a:p>
            <a:pPr algn="ctr" lvl="2" marL="121285" indent="-117475">
              <a:lnSpc>
                <a:spcPts val="1939"/>
              </a:lnSpc>
              <a:buChar char="-"/>
              <a:tabLst>
                <a:tab pos="121285" algn="l"/>
              </a:tabLst>
            </a:pPr>
            <a:r>
              <a:rPr dirty="0" sz="1650" spc="-60">
                <a:latin typeface="Calibri"/>
                <a:cs typeface="Calibri"/>
              </a:rPr>
              <a:t>April</a:t>
            </a:r>
            <a:r>
              <a:rPr dirty="0" sz="1650" spc="-35">
                <a:latin typeface="Calibri"/>
                <a:cs typeface="Calibri"/>
              </a:rPr>
              <a:t> </a:t>
            </a:r>
            <a:r>
              <a:rPr dirty="0" sz="1650" spc="-120">
                <a:latin typeface="Calibri"/>
                <a:cs typeface="Calibri"/>
              </a:rPr>
              <a:t>2017:</a:t>
            </a:r>
            <a:r>
              <a:rPr dirty="0" sz="1650" spc="55">
                <a:latin typeface="Calibri"/>
                <a:cs typeface="Calibri"/>
              </a:rPr>
              <a:t> </a:t>
            </a:r>
            <a:r>
              <a:rPr dirty="0" sz="1650" spc="-65">
                <a:latin typeface="Calibri"/>
                <a:cs typeface="Calibri"/>
              </a:rPr>
              <a:t>Attention</a:t>
            </a:r>
            <a:r>
              <a:rPr dirty="0" sz="1650" spc="50">
                <a:latin typeface="Calibri"/>
                <a:cs typeface="Calibri"/>
              </a:rPr>
              <a:t> </a:t>
            </a:r>
            <a:r>
              <a:rPr dirty="0" sz="1650">
                <a:latin typeface="Calibri"/>
                <a:cs typeface="Calibri"/>
              </a:rPr>
              <a:t>Is</a:t>
            </a:r>
            <a:r>
              <a:rPr dirty="0" sz="1650" spc="-35">
                <a:latin typeface="Calibri"/>
                <a:cs typeface="Calibri"/>
              </a:rPr>
              <a:t> </a:t>
            </a:r>
            <a:r>
              <a:rPr dirty="0" sz="1650" spc="-60">
                <a:latin typeface="Calibri"/>
                <a:cs typeface="Calibri"/>
              </a:rPr>
              <a:t>All</a:t>
            </a:r>
            <a:r>
              <a:rPr dirty="0" sz="1650" spc="-10">
                <a:latin typeface="Calibri"/>
                <a:cs typeface="Calibri"/>
              </a:rPr>
              <a:t> </a:t>
            </a:r>
            <a:r>
              <a:rPr dirty="0" sz="1650" spc="-110">
                <a:latin typeface="Calibri"/>
                <a:cs typeface="Calibri"/>
              </a:rPr>
              <a:t>You</a:t>
            </a:r>
            <a:r>
              <a:rPr dirty="0" sz="1650" spc="-30">
                <a:latin typeface="Calibri"/>
                <a:cs typeface="Calibri"/>
              </a:rPr>
              <a:t> </a:t>
            </a:r>
            <a:r>
              <a:rPr dirty="0" sz="1650" spc="-20">
                <a:latin typeface="Calibri"/>
                <a:cs typeface="Calibri"/>
              </a:rPr>
              <a:t>Need</a:t>
            </a:r>
            <a:endParaRPr sz="1650">
              <a:latin typeface="Calibri"/>
              <a:cs typeface="Calibri"/>
            </a:endParaRPr>
          </a:p>
          <a:p>
            <a:pPr algn="ctr" marL="1905">
              <a:lnSpc>
                <a:spcPts val="2010"/>
              </a:lnSpc>
            </a:pPr>
            <a:r>
              <a:rPr dirty="0" sz="1700" spc="-345">
                <a:latin typeface="Calibri"/>
                <a:cs typeface="Calibri"/>
              </a:rPr>
              <a:t>—</a:t>
            </a:r>
            <a:r>
              <a:rPr dirty="0" sz="1700" spc="-160">
                <a:latin typeface="Calibri"/>
                <a:cs typeface="Calibri"/>
              </a:rPr>
              <a:t>1970s:</a:t>
            </a:r>
            <a:r>
              <a:rPr dirty="0" sz="1700" spc="85">
                <a:latin typeface="Calibri"/>
                <a:cs typeface="Calibri"/>
              </a:rPr>
              <a:t> </a:t>
            </a:r>
            <a:r>
              <a:rPr dirty="0" sz="1700" spc="-60">
                <a:latin typeface="Calibri"/>
                <a:cs typeface="Calibri"/>
              </a:rPr>
              <a:t>Synthetic</a:t>
            </a:r>
            <a:r>
              <a:rPr dirty="0" sz="1700" spc="10">
                <a:latin typeface="Calibri"/>
                <a:cs typeface="Calibri"/>
              </a:rPr>
              <a:t> </a:t>
            </a:r>
            <a:r>
              <a:rPr dirty="0" sz="1700" spc="-20">
                <a:latin typeface="Calibri"/>
                <a:cs typeface="Calibri"/>
              </a:rPr>
              <a:t>data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861052" y="6300611"/>
            <a:ext cx="464820" cy="2184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u="heavy" sz="1250" spc="-10">
                <a:uFill>
                  <a:solidFill>
                    <a:srgbClr val="3F3B3B"/>
                  </a:solidFill>
                </a:uFill>
                <a:latin typeface="Calibri"/>
                <a:cs typeface="Calibri"/>
                <a:hlinkClick r:id="rId2"/>
              </a:rPr>
              <a:t>source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627665" y="118709"/>
            <a:ext cx="393700" cy="2108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200" spc="-185">
                <a:solidFill>
                  <a:srgbClr val="111111"/>
                </a:solidFill>
                <a:latin typeface="Arial"/>
                <a:cs typeface="Arial"/>
              </a:rPr>
              <a:t>Page</a:t>
            </a:r>
            <a:r>
              <a:rPr dirty="0" sz="1200" spc="3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200" spc="-140">
                <a:solidFill>
                  <a:srgbClr val="161616"/>
                </a:solidFill>
                <a:latin typeface="Arial"/>
                <a:cs typeface="Arial"/>
              </a:rPr>
              <a:t>5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460163"/>
            <a:ext cx="12191365" cy="0"/>
          </a:xfrm>
          <a:custGeom>
            <a:avLst/>
            <a:gdLst/>
            <a:ahLst/>
            <a:cxnLst/>
            <a:rect l="l" t="t" r="r" b="b"/>
            <a:pathLst>
              <a:path w="12191365" h="0">
                <a:moveTo>
                  <a:pt x="0" y="0"/>
                </a:moveTo>
                <a:lnTo>
                  <a:pt x="12191150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5080000" y="812800"/>
            <a:ext cx="2025650" cy="781050"/>
          </a:xfrm>
          <a:prstGeom prst="rect">
            <a:avLst/>
          </a:prstGeom>
          <a:solidFill>
            <a:srgbClr val="1C3FAC"/>
          </a:solidFill>
        </p:spPr>
        <p:txBody>
          <a:bodyPr wrap="square" lIns="0" tIns="146050" rIns="0" bIns="0" rtlCol="0" vert="horz">
            <a:spAutoFit/>
          </a:bodyPr>
          <a:lstStyle/>
          <a:p>
            <a:pPr marL="503555">
              <a:lnSpc>
                <a:spcPct val="100000"/>
              </a:lnSpc>
              <a:spcBef>
                <a:spcPts val="1150"/>
              </a:spcBef>
            </a:pPr>
            <a:r>
              <a:rPr dirty="0" sz="3100" spc="-10">
                <a:solidFill>
                  <a:srgbClr val="FFFFFF"/>
                </a:solidFill>
                <a:latin typeface="Cambria"/>
                <a:cs typeface="Cambria"/>
              </a:rPr>
              <a:t>COSTS</a:t>
            </a:r>
            <a:endParaRPr sz="3100">
              <a:latin typeface="Cambria"/>
              <a:cs typeface="Cambri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2165" y="121708"/>
            <a:ext cx="246316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85">
                <a:latin typeface="Calibri"/>
                <a:cs typeface="Calibri"/>
              </a:rPr>
              <a:t>GenAI</a:t>
            </a:r>
            <a:r>
              <a:rPr dirty="0" sz="1150" spc="30">
                <a:latin typeface="Calibri"/>
                <a:cs typeface="Calibri"/>
              </a:rPr>
              <a:t> </a:t>
            </a:r>
            <a:r>
              <a:rPr dirty="0" sz="1150" spc="-55">
                <a:latin typeface="Calibri"/>
                <a:cs typeface="Calibri"/>
              </a:rPr>
              <a:t>Competitive</a:t>
            </a:r>
            <a:r>
              <a:rPr dirty="0" sz="1150" spc="40">
                <a:latin typeface="Calibri"/>
                <a:cs typeface="Calibri"/>
              </a:rPr>
              <a:t> </a:t>
            </a:r>
            <a:r>
              <a:rPr dirty="0" sz="1150" spc="-40">
                <a:latin typeface="Calibri"/>
                <a:cs typeface="Calibri"/>
              </a:rPr>
              <a:t>Dynamics</a:t>
            </a:r>
            <a:r>
              <a:rPr dirty="0" sz="1150" spc="20">
                <a:latin typeface="Calibri"/>
                <a:cs typeface="Calibri"/>
              </a:rPr>
              <a:t> </a:t>
            </a:r>
            <a:r>
              <a:rPr dirty="0" sz="1150" spc="-70">
                <a:latin typeface="Calibri"/>
                <a:cs typeface="Calibri"/>
              </a:rPr>
              <a:t>and</a:t>
            </a:r>
            <a:r>
              <a:rPr dirty="0" sz="1150" spc="-5">
                <a:latin typeface="Calibri"/>
                <a:cs typeface="Calibri"/>
              </a:rPr>
              <a:t> </a:t>
            </a:r>
            <a:r>
              <a:rPr dirty="0" sz="1150" spc="-25">
                <a:latin typeface="Calibri"/>
                <a:cs typeface="Calibri"/>
              </a:rPr>
              <a:t>Challenges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831238" y="115534"/>
            <a:ext cx="323850" cy="2108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200" spc="-100">
                <a:latin typeface="Calibri"/>
                <a:cs typeface="Calibri"/>
              </a:rPr>
              <a:t>OECD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034174" y="137230"/>
            <a:ext cx="84709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10">
                <a:latin typeface="Calibri"/>
                <a:cs typeface="Calibri"/>
              </a:rPr>
              <a:t>@ProfSchrepeI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03287" y="1809962"/>
            <a:ext cx="6955155" cy="1689100"/>
          </a:xfrm>
          <a:prstGeom prst="rect">
            <a:avLst/>
          </a:prstGeom>
          <a:ln w="8889">
            <a:solidFill>
              <a:srgbClr val="1C1C1C"/>
            </a:solidFill>
          </a:ln>
        </p:spPr>
        <p:txBody>
          <a:bodyPr wrap="square" lIns="0" tIns="196215" rIns="0" bIns="0" rtlCol="0" vert="horz">
            <a:spAutoFit/>
          </a:bodyPr>
          <a:lstStyle/>
          <a:p>
            <a:pPr algn="ctr" marL="16510">
              <a:lnSpc>
                <a:spcPct val="100000"/>
              </a:lnSpc>
              <a:spcBef>
                <a:spcPts val="1545"/>
              </a:spcBef>
            </a:pPr>
            <a:r>
              <a:rPr dirty="0" sz="2850" spc="-204">
                <a:latin typeface="Calibri"/>
                <a:cs typeface="Calibri"/>
              </a:rPr>
              <a:t>Today,</a:t>
            </a:r>
            <a:r>
              <a:rPr dirty="0" sz="2850" spc="-90">
                <a:latin typeface="Calibri"/>
                <a:cs typeface="Calibri"/>
              </a:rPr>
              <a:t> </a:t>
            </a:r>
            <a:r>
              <a:rPr dirty="0" sz="2850" spc="-85">
                <a:latin typeface="Calibri"/>
                <a:cs typeface="Calibri"/>
              </a:rPr>
              <a:t>it's</a:t>
            </a:r>
            <a:r>
              <a:rPr dirty="0" sz="2850" spc="-160">
                <a:latin typeface="Calibri"/>
                <a:cs typeface="Calibri"/>
              </a:rPr>
              <a:t> </a:t>
            </a:r>
            <a:r>
              <a:rPr dirty="0" sz="2850" spc="-65">
                <a:latin typeface="Calibri"/>
                <a:cs typeface="Calibri"/>
              </a:rPr>
              <a:t>expensive=</a:t>
            </a:r>
            <a:r>
              <a:rPr dirty="0" sz="2850" spc="25">
                <a:latin typeface="Calibri"/>
                <a:cs typeface="Calibri"/>
              </a:rPr>
              <a:t> </a:t>
            </a:r>
            <a:r>
              <a:rPr dirty="0" sz="2850" spc="-130">
                <a:latin typeface="Calibri"/>
                <a:cs typeface="Calibri"/>
              </a:rPr>
              <a:t>favor</a:t>
            </a:r>
            <a:r>
              <a:rPr dirty="0" sz="2850" spc="-155">
                <a:latin typeface="Calibri"/>
                <a:cs typeface="Calibri"/>
              </a:rPr>
              <a:t> </a:t>
            </a:r>
            <a:r>
              <a:rPr dirty="0" sz="2850" spc="-110">
                <a:latin typeface="Calibri"/>
                <a:cs typeface="Calibri"/>
              </a:rPr>
              <a:t>biq</a:t>
            </a:r>
            <a:r>
              <a:rPr dirty="0" sz="2850" spc="-275">
                <a:latin typeface="Calibri"/>
                <a:cs typeface="Calibri"/>
              </a:rPr>
              <a:t> </a:t>
            </a:r>
            <a:r>
              <a:rPr dirty="0" sz="2850" spc="-10">
                <a:latin typeface="Calibri"/>
                <a:cs typeface="Calibri"/>
              </a:rPr>
              <a:t>players</a:t>
            </a:r>
            <a:endParaRPr sz="2850">
              <a:latin typeface="Calibri"/>
              <a:cs typeface="Calibri"/>
            </a:endParaRPr>
          </a:p>
          <a:p>
            <a:pPr algn="ctr" marL="12065">
              <a:lnSpc>
                <a:spcPts val="2245"/>
              </a:lnSpc>
              <a:spcBef>
                <a:spcPts val="1930"/>
              </a:spcBef>
            </a:pPr>
            <a:r>
              <a:rPr dirty="0" sz="1950" spc="-1185">
                <a:latin typeface="Calibri"/>
                <a:cs typeface="Calibri"/>
              </a:rPr>
              <a:t>—</a:t>
            </a:r>
            <a:r>
              <a:rPr dirty="0" sz="1950" spc="90">
                <a:latin typeface="Calibri"/>
                <a:cs typeface="Calibri"/>
              </a:rPr>
              <a:t> </a:t>
            </a:r>
            <a:r>
              <a:rPr dirty="0" sz="1950" spc="-160">
                <a:latin typeface="Calibri"/>
                <a:cs typeface="Calibri"/>
              </a:rPr>
              <a:t>0penAl</a:t>
            </a:r>
            <a:r>
              <a:rPr dirty="0" sz="1950" spc="90">
                <a:latin typeface="Calibri"/>
                <a:cs typeface="Calibri"/>
              </a:rPr>
              <a:t> </a:t>
            </a:r>
            <a:r>
              <a:rPr dirty="0" sz="1950" spc="-145">
                <a:latin typeface="Calibri"/>
                <a:cs typeface="Calibri"/>
              </a:rPr>
              <a:t>spent</a:t>
            </a:r>
            <a:r>
              <a:rPr dirty="0" sz="1950" spc="10">
                <a:latin typeface="Calibri"/>
                <a:cs typeface="Calibri"/>
              </a:rPr>
              <a:t> </a:t>
            </a:r>
            <a:r>
              <a:rPr dirty="0" sz="1950" spc="-170">
                <a:latin typeface="Calibri"/>
                <a:cs typeface="Calibri"/>
              </a:rPr>
              <a:t>$540</a:t>
            </a:r>
            <a:r>
              <a:rPr dirty="0" sz="1950" spc="15">
                <a:latin typeface="Calibri"/>
                <a:cs typeface="Calibri"/>
              </a:rPr>
              <a:t> </a:t>
            </a:r>
            <a:r>
              <a:rPr dirty="0" sz="1950" spc="-135">
                <a:latin typeface="Calibri"/>
                <a:cs typeface="Calibri"/>
              </a:rPr>
              <a:t>million</a:t>
            </a:r>
            <a:r>
              <a:rPr dirty="0" sz="1950" spc="60">
                <a:latin typeface="Calibri"/>
                <a:cs typeface="Calibri"/>
              </a:rPr>
              <a:t> </a:t>
            </a:r>
            <a:r>
              <a:rPr dirty="0" sz="1950" spc="-225">
                <a:latin typeface="Calibri"/>
                <a:cs typeface="Calibri"/>
              </a:rPr>
              <a:t>on</a:t>
            </a:r>
            <a:r>
              <a:rPr dirty="0" sz="1950" spc="-15">
                <a:latin typeface="Calibri"/>
                <a:cs typeface="Calibri"/>
              </a:rPr>
              <a:t> </a:t>
            </a:r>
            <a:r>
              <a:rPr dirty="0" sz="1950" spc="-160">
                <a:latin typeface="Calibri"/>
                <a:cs typeface="Calibri"/>
              </a:rPr>
              <a:t>the</a:t>
            </a:r>
            <a:r>
              <a:rPr dirty="0" sz="1950" spc="-10">
                <a:latin typeface="Calibri"/>
                <a:cs typeface="Calibri"/>
              </a:rPr>
              <a:t> </a:t>
            </a:r>
            <a:r>
              <a:rPr dirty="0" sz="1950" spc="-175">
                <a:latin typeface="Calibri"/>
                <a:cs typeface="Calibri"/>
              </a:rPr>
              <a:t>development</a:t>
            </a:r>
            <a:r>
              <a:rPr dirty="0" sz="1950" spc="165">
                <a:latin typeface="Calibri"/>
                <a:cs typeface="Calibri"/>
              </a:rPr>
              <a:t> </a:t>
            </a:r>
            <a:r>
              <a:rPr dirty="0" sz="1950" spc="-165">
                <a:latin typeface="Calibri"/>
                <a:cs typeface="Calibri"/>
              </a:rPr>
              <a:t>of</a:t>
            </a:r>
            <a:r>
              <a:rPr dirty="0" sz="1950" spc="40">
                <a:latin typeface="Calibri"/>
                <a:cs typeface="Calibri"/>
              </a:rPr>
              <a:t> </a:t>
            </a:r>
            <a:r>
              <a:rPr dirty="0" sz="1950" spc="-430">
                <a:latin typeface="Calibri"/>
                <a:cs typeface="Calibri"/>
              </a:rPr>
              <a:t>GPT—</a:t>
            </a:r>
            <a:r>
              <a:rPr dirty="0" sz="1950" spc="-340">
                <a:latin typeface="Calibri"/>
                <a:cs typeface="Calibri"/>
              </a:rPr>
              <a:t>4</a:t>
            </a:r>
            <a:r>
              <a:rPr dirty="0" sz="1950" spc="65">
                <a:latin typeface="Calibri"/>
                <a:cs typeface="Calibri"/>
              </a:rPr>
              <a:t> </a:t>
            </a:r>
            <a:r>
              <a:rPr dirty="0" sz="1950" spc="-130">
                <a:latin typeface="Calibri"/>
                <a:cs typeface="Calibri"/>
              </a:rPr>
              <a:t>in</a:t>
            </a:r>
            <a:r>
              <a:rPr dirty="0" sz="1950" spc="-60">
                <a:latin typeface="Calibri"/>
                <a:cs typeface="Calibri"/>
              </a:rPr>
              <a:t> </a:t>
            </a:r>
            <a:r>
              <a:rPr dirty="0" sz="1950" spc="-150">
                <a:latin typeface="Calibri"/>
                <a:cs typeface="Calibri"/>
              </a:rPr>
              <a:t>2022</a:t>
            </a:r>
            <a:r>
              <a:rPr dirty="0" sz="1950" spc="-40">
                <a:latin typeface="Calibri"/>
                <a:cs typeface="Calibri"/>
              </a:rPr>
              <a:t> </a:t>
            </a:r>
            <a:r>
              <a:rPr dirty="0" sz="1950" spc="-10">
                <a:latin typeface="Calibri"/>
                <a:cs typeface="Calibri"/>
              </a:rPr>
              <a:t>alone</a:t>
            </a:r>
            <a:endParaRPr sz="1950">
              <a:latin typeface="Calibri"/>
              <a:cs typeface="Calibri"/>
            </a:endParaRPr>
          </a:p>
          <a:p>
            <a:pPr algn="ctr">
              <a:lnSpc>
                <a:spcPts val="2245"/>
              </a:lnSpc>
            </a:pPr>
            <a:r>
              <a:rPr dirty="0" sz="1950" spc="-1130">
                <a:latin typeface="Calibri"/>
                <a:cs typeface="Calibri"/>
              </a:rPr>
              <a:t>—</a:t>
            </a:r>
            <a:r>
              <a:rPr dirty="0" sz="1950" spc="30">
                <a:latin typeface="Calibri"/>
                <a:cs typeface="Calibri"/>
              </a:rPr>
              <a:t> </a:t>
            </a:r>
            <a:r>
              <a:rPr dirty="0" sz="1950" spc="-160">
                <a:latin typeface="Calibri"/>
                <a:cs typeface="Calibri"/>
              </a:rPr>
              <a:t>0penAl</a:t>
            </a:r>
            <a:r>
              <a:rPr dirty="0" sz="1950" spc="80">
                <a:latin typeface="Calibri"/>
                <a:cs typeface="Calibri"/>
              </a:rPr>
              <a:t> </a:t>
            </a:r>
            <a:r>
              <a:rPr dirty="0" sz="1950" spc="-140">
                <a:latin typeface="Calibri"/>
                <a:cs typeface="Calibri"/>
              </a:rPr>
              <a:t>spends</a:t>
            </a:r>
            <a:r>
              <a:rPr dirty="0" sz="1950" spc="15">
                <a:latin typeface="Calibri"/>
                <a:cs typeface="Calibri"/>
              </a:rPr>
              <a:t> </a:t>
            </a:r>
            <a:r>
              <a:rPr dirty="0" sz="1950" spc="-145">
                <a:latin typeface="Calibri"/>
                <a:cs typeface="Calibri"/>
              </a:rPr>
              <a:t>$700,000</a:t>
            </a:r>
            <a:r>
              <a:rPr dirty="0" sz="1950" spc="140">
                <a:latin typeface="Calibri"/>
                <a:cs typeface="Calibri"/>
              </a:rPr>
              <a:t> </a:t>
            </a:r>
            <a:r>
              <a:rPr dirty="0" sz="1950" spc="-160">
                <a:latin typeface="Calibri"/>
                <a:cs typeface="Calibri"/>
              </a:rPr>
              <a:t>per</a:t>
            </a:r>
            <a:r>
              <a:rPr dirty="0" sz="1950" spc="-20">
                <a:latin typeface="Calibri"/>
                <a:cs typeface="Calibri"/>
              </a:rPr>
              <a:t> </a:t>
            </a:r>
            <a:r>
              <a:rPr dirty="0" sz="1950" spc="-180">
                <a:latin typeface="Calibri"/>
                <a:cs typeface="Calibri"/>
              </a:rPr>
              <a:t>day</a:t>
            </a:r>
            <a:r>
              <a:rPr dirty="0" sz="1950" spc="20">
                <a:latin typeface="Calibri"/>
                <a:cs typeface="Calibri"/>
              </a:rPr>
              <a:t> </a:t>
            </a:r>
            <a:r>
              <a:rPr dirty="0" sz="1950" spc="-195">
                <a:latin typeface="Calibri"/>
                <a:cs typeface="Calibri"/>
              </a:rPr>
              <a:t>to</a:t>
            </a:r>
            <a:r>
              <a:rPr dirty="0" sz="1950" spc="-65">
                <a:latin typeface="Calibri"/>
                <a:cs typeface="Calibri"/>
              </a:rPr>
              <a:t> </a:t>
            </a:r>
            <a:r>
              <a:rPr dirty="0" sz="1950" spc="-165">
                <a:latin typeface="Calibri"/>
                <a:cs typeface="Calibri"/>
              </a:rPr>
              <a:t>run</a:t>
            </a:r>
            <a:r>
              <a:rPr dirty="0" sz="1950" spc="30">
                <a:latin typeface="Calibri"/>
                <a:cs typeface="Calibri"/>
              </a:rPr>
              <a:t> </a:t>
            </a:r>
            <a:r>
              <a:rPr dirty="0" sz="1950" spc="-45">
                <a:latin typeface="Calibri"/>
                <a:cs typeface="Calibri"/>
              </a:rPr>
              <a:t>ChatGPT(2023)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141007" y="3712422"/>
            <a:ext cx="7888605" cy="2554605"/>
          </a:xfrm>
          <a:prstGeom prst="rect">
            <a:avLst/>
          </a:prstGeom>
          <a:ln w="8889">
            <a:solidFill>
              <a:srgbClr val="1F1F1F"/>
            </a:solidFill>
          </a:ln>
        </p:spPr>
        <p:txBody>
          <a:bodyPr wrap="square" lIns="0" tIns="224790" rIns="0" bIns="0" rtlCol="0" vert="horz">
            <a:spAutoFit/>
          </a:bodyPr>
          <a:lstStyle/>
          <a:p>
            <a:pPr algn="ctr" marL="304165" marR="292735" indent="-8890">
              <a:lnSpc>
                <a:spcPct val="103699"/>
              </a:lnSpc>
              <a:spcBef>
                <a:spcPts val="1770"/>
              </a:spcBef>
            </a:pPr>
            <a:r>
              <a:rPr dirty="0" sz="2200" spc="-110">
                <a:latin typeface="Arial"/>
                <a:cs typeface="Arial"/>
              </a:rPr>
              <a:t>But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 spc="-55">
                <a:latin typeface="Arial"/>
                <a:cs typeface="Arial"/>
              </a:rPr>
              <a:t>tomorrow?</a:t>
            </a:r>
            <a:r>
              <a:rPr dirty="0" sz="2200" spc="-120">
                <a:latin typeface="Arial"/>
                <a:cs typeface="Arial"/>
              </a:rPr>
              <a:t> </a:t>
            </a:r>
            <a:r>
              <a:rPr dirty="0" sz="2200" spc="-145">
                <a:latin typeface="Arial"/>
                <a:cs typeface="Arial"/>
              </a:rPr>
              <a:t>Chip</a:t>
            </a:r>
            <a:r>
              <a:rPr dirty="0" sz="2200" spc="-100">
                <a:latin typeface="Arial"/>
                <a:cs typeface="Arial"/>
              </a:rPr>
              <a:t> </a:t>
            </a:r>
            <a:r>
              <a:rPr dirty="0" sz="2200" spc="-85">
                <a:latin typeface="Arial"/>
                <a:cs typeface="Arial"/>
              </a:rPr>
              <a:t>makers</a:t>
            </a:r>
            <a:r>
              <a:rPr dirty="0" sz="2200" spc="-35">
                <a:latin typeface="Arial"/>
                <a:cs typeface="Arial"/>
              </a:rPr>
              <a:t> </a:t>
            </a:r>
            <a:r>
              <a:rPr dirty="0" sz="2200" spc="-160">
                <a:latin typeface="Arial"/>
                <a:cs typeface="Arial"/>
              </a:rPr>
              <a:t>are</a:t>
            </a:r>
            <a:r>
              <a:rPr dirty="0" sz="2200" spc="-75">
                <a:latin typeface="Arial"/>
                <a:cs typeface="Arial"/>
              </a:rPr>
              <a:t> </a:t>
            </a:r>
            <a:r>
              <a:rPr dirty="0" sz="2200" spc="-120">
                <a:latin typeface="Arial"/>
                <a:cs typeface="Arial"/>
              </a:rPr>
              <a:t>lowering</a:t>
            </a:r>
            <a:r>
              <a:rPr dirty="0" sz="2200" spc="50">
                <a:latin typeface="Arial"/>
                <a:cs typeface="Arial"/>
              </a:rPr>
              <a:t> </a:t>
            </a:r>
            <a:r>
              <a:rPr dirty="0" sz="2200" spc="-125">
                <a:latin typeface="Arial"/>
                <a:cs typeface="Arial"/>
              </a:rPr>
              <a:t>these</a:t>
            </a:r>
            <a:r>
              <a:rPr dirty="0" sz="2200" spc="30">
                <a:latin typeface="Arial"/>
                <a:cs typeface="Arial"/>
              </a:rPr>
              <a:t> </a:t>
            </a:r>
            <a:r>
              <a:rPr dirty="0" sz="2200" spc="-120">
                <a:latin typeface="Arial"/>
                <a:cs typeface="Arial"/>
              </a:rPr>
              <a:t>costs</a:t>
            </a:r>
            <a:r>
              <a:rPr dirty="0" sz="2200" spc="-155">
                <a:latin typeface="Arial"/>
                <a:cs typeface="Arial"/>
              </a:rPr>
              <a:t> </a:t>
            </a:r>
            <a:r>
              <a:rPr dirty="0" sz="2200" spc="-20">
                <a:latin typeface="Arial"/>
                <a:cs typeface="Arial"/>
              </a:rPr>
              <a:t>(Nvidia's </a:t>
            </a:r>
            <a:r>
              <a:rPr dirty="0" sz="2200" spc="-75">
                <a:latin typeface="Arial"/>
                <a:cs typeface="Arial"/>
              </a:rPr>
              <a:t>latest</a:t>
            </a:r>
            <a:r>
              <a:rPr dirty="0" sz="2200" spc="-80">
                <a:latin typeface="Arial"/>
                <a:cs typeface="Arial"/>
              </a:rPr>
              <a:t> </a:t>
            </a:r>
            <a:r>
              <a:rPr dirty="0" sz="2200" spc="-434">
                <a:latin typeface="Arial"/>
                <a:cs typeface="Arial"/>
              </a:rPr>
              <a:t>GPU</a:t>
            </a:r>
            <a:r>
              <a:rPr dirty="0" sz="2200" spc="25">
                <a:latin typeface="Arial"/>
                <a:cs typeface="Arial"/>
              </a:rPr>
              <a:t> </a:t>
            </a:r>
            <a:r>
              <a:rPr dirty="0" sz="2200" spc="-65">
                <a:latin typeface="Arial"/>
                <a:cs typeface="Arial"/>
              </a:rPr>
              <a:t>cut</a:t>
            </a:r>
            <a:r>
              <a:rPr dirty="0" sz="2200" spc="-90">
                <a:latin typeface="Arial"/>
                <a:cs typeface="Arial"/>
              </a:rPr>
              <a:t> </a:t>
            </a:r>
            <a:r>
              <a:rPr dirty="0" sz="2200" spc="-114">
                <a:latin typeface="Arial"/>
                <a:cs typeface="Arial"/>
              </a:rPr>
              <a:t>the</a:t>
            </a:r>
            <a:r>
              <a:rPr dirty="0" sz="2200" spc="-90">
                <a:latin typeface="Arial"/>
                <a:cs typeface="Arial"/>
              </a:rPr>
              <a:t> </a:t>
            </a:r>
            <a:r>
              <a:rPr dirty="0" sz="2200" spc="-65">
                <a:latin typeface="Arial"/>
                <a:cs typeface="Arial"/>
              </a:rPr>
              <a:t>price</a:t>
            </a:r>
            <a:r>
              <a:rPr dirty="0" sz="2200" spc="-70">
                <a:latin typeface="Arial"/>
                <a:cs typeface="Arial"/>
              </a:rPr>
              <a:t> </a:t>
            </a:r>
            <a:r>
              <a:rPr dirty="0" sz="2200" spc="-120">
                <a:latin typeface="Arial"/>
                <a:cs typeface="Arial"/>
              </a:rPr>
              <a:t>of</a:t>
            </a:r>
            <a:r>
              <a:rPr dirty="0" sz="2200" spc="20">
                <a:latin typeface="Arial"/>
                <a:cs typeface="Arial"/>
              </a:rPr>
              <a:t> </a:t>
            </a:r>
            <a:r>
              <a:rPr dirty="0" sz="2200" spc="-75">
                <a:latin typeface="Arial"/>
                <a:cs typeface="Arial"/>
              </a:rPr>
              <a:t>training</a:t>
            </a:r>
            <a:r>
              <a:rPr dirty="0" sz="2200" spc="-60">
                <a:latin typeface="Arial"/>
                <a:cs typeface="Arial"/>
              </a:rPr>
              <a:t> </a:t>
            </a:r>
            <a:r>
              <a:rPr dirty="0" sz="2200" spc="-185">
                <a:latin typeface="Arial"/>
                <a:cs typeface="Arial"/>
              </a:rPr>
              <a:t>LLNs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 spc="-70">
                <a:latin typeface="Arial"/>
                <a:cs typeface="Arial"/>
              </a:rPr>
              <a:t>from</a:t>
            </a:r>
            <a:r>
              <a:rPr dirty="0" sz="2200" spc="-40">
                <a:latin typeface="Arial"/>
                <a:cs typeface="Arial"/>
              </a:rPr>
              <a:t> </a:t>
            </a:r>
            <a:r>
              <a:rPr dirty="0" sz="2200" spc="-310">
                <a:latin typeface="Arial"/>
                <a:cs typeface="Arial"/>
              </a:rPr>
              <a:t>$10</a:t>
            </a:r>
            <a:r>
              <a:rPr dirty="0" sz="2200" spc="10">
                <a:latin typeface="Arial"/>
                <a:cs typeface="Arial"/>
              </a:rPr>
              <a:t> </a:t>
            </a:r>
            <a:r>
              <a:rPr dirty="0" sz="2200" spc="-75">
                <a:latin typeface="Arial"/>
                <a:cs typeface="Arial"/>
              </a:rPr>
              <a:t>million</a:t>
            </a:r>
            <a:r>
              <a:rPr dirty="0" sz="2200" spc="40">
                <a:latin typeface="Arial"/>
                <a:cs typeface="Arial"/>
              </a:rPr>
              <a:t> </a:t>
            </a:r>
            <a:r>
              <a:rPr dirty="0" sz="2200" spc="-85">
                <a:latin typeface="Arial"/>
                <a:cs typeface="Arial"/>
              </a:rPr>
              <a:t>with</a:t>
            </a:r>
            <a:r>
              <a:rPr dirty="0" sz="2200" spc="-70">
                <a:latin typeface="Arial"/>
                <a:cs typeface="Arial"/>
              </a:rPr>
              <a:t> </a:t>
            </a:r>
            <a:r>
              <a:rPr dirty="0" sz="2200" spc="-95">
                <a:latin typeface="Arial"/>
                <a:cs typeface="Arial"/>
              </a:rPr>
              <a:t>960 </a:t>
            </a:r>
            <a:r>
              <a:rPr dirty="0" sz="2250" spc="-370">
                <a:latin typeface="Arial"/>
                <a:cs typeface="Arial"/>
              </a:rPr>
              <a:t>CPUs</a:t>
            </a:r>
            <a:r>
              <a:rPr dirty="0" sz="2250" spc="45">
                <a:latin typeface="Arial"/>
                <a:cs typeface="Arial"/>
              </a:rPr>
              <a:t> </a:t>
            </a:r>
            <a:r>
              <a:rPr dirty="0" sz="2250" spc="-225">
                <a:latin typeface="Arial"/>
                <a:cs typeface="Arial"/>
              </a:rPr>
              <a:t>down</a:t>
            </a:r>
            <a:r>
              <a:rPr dirty="0" sz="2250" spc="-10">
                <a:latin typeface="Arial"/>
                <a:cs typeface="Arial"/>
              </a:rPr>
              <a:t> </a:t>
            </a:r>
            <a:r>
              <a:rPr dirty="0" sz="2250" spc="-114">
                <a:latin typeface="Arial"/>
                <a:cs typeface="Arial"/>
              </a:rPr>
              <a:t>to</a:t>
            </a:r>
            <a:r>
              <a:rPr dirty="0" sz="2250" spc="-60">
                <a:latin typeface="Arial"/>
                <a:cs typeface="Arial"/>
              </a:rPr>
              <a:t> </a:t>
            </a:r>
            <a:r>
              <a:rPr dirty="0" sz="2250" spc="-80">
                <a:latin typeface="Arial"/>
                <a:cs typeface="Arial"/>
              </a:rPr>
              <a:t>just</a:t>
            </a:r>
            <a:r>
              <a:rPr dirty="0" sz="2250" spc="-15">
                <a:latin typeface="Arial"/>
                <a:cs typeface="Arial"/>
              </a:rPr>
              <a:t> </a:t>
            </a:r>
            <a:r>
              <a:rPr dirty="0" sz="2250" spc="-165">
                <a:latin typeface="Arial"/>
                <a:cs typeface="Arial"/>
              </a:rPr>
              <a:t>$400,000)</a:t>
            </a:r>
            <a:r>
              <a:rPr dirty="0" sz="2250" spc="-114">
                <a:latin typeface="Arial"/>
                <a:cs typeface="Arial"/>
              </a:rPr>
              <a:t> </a:t>
            </a:r>
            <a:r>
              <a:rPr dirty="0" sz="2250" spc="-245">
                <a:latin typeface="Arial"/>
                <a:cs typeface="Arial"/>
              </a:rPr>
              <a:t>+</a:t>
            </a:r>
            <a:r>
              <a:rPr dirty="0" sz="2250" spc="-175">
                <a:latin typeface="Arial"/>
                <a:cs typeface="Arial"/>
              </a:rPr>
              <a:t> </a:t>
            </a:r>
            <a:r>
              <a:rPr dirty="0" sz="2250" spc="-150">
                <a:latin typeface="Arial"/>
                <a:cs typeface="Arial"/>
              </a:rPr>
              <a:t>new</a:t>
            </a:r>
            <a:r>
              <a:rPr dirty="0" sz="2250" spc="-95">
                <a:latin typeface="Arial"/>
                <a:cs typeface="Arial"/>
              </a:rPr>
              <a:t> </a:t>
            </a:r>
            <a:r>
              <a:rPr dirty="0" sz="2250" spc="-135">
                <a:latin typeface="Arial"/>
                <a:cs typeface="Arial"/>
              </a:rPr>
              <a:t>model</a:t>
            </a:r>
            <a:r>
              <a:rPr dirty="0" sz="2250" spc="-45">
                <a:latin typeface="Arial"/>
                <a:cs typeface="Arial"/>
              </a:rPr>
              <a:t> </a:t>
            </a:r>
            <a:r>
              <a:rPr dirty="0" sz="2250" spc="-105">
                <a:latin typeface="Arial"/>
                <a:cs typeface="Arial"/>
              </a:rPr>
              <a:t>compression</a:t>
            </a:r>
            <a:r>
              <a:rPr dirty="0" sz="2250" spc="90">
                <a:latin typeface="Arial"/>
                <a:cs typeface="Arial"/>
              </a:rPr>
              <a:t> </a:t>
            </a:r>
            <a:r>
              <a:rPr dirty="0" sz="2250" spc="-25">
                <a:latin typeface="Arial"/>
                <a:cs typeface="Arial"/>
              </a:rPr>
              <a:t>and </a:t>
            </a:r>
            <a:r>
              <a:rPr dirty="0" sz="2100" spc="-40">
                <a:latin typeface="Arial"/>
                <a:cs typeface="Arial"/>
              </a:rPr>
              <a:t>algorithms</a:t>
            </a:r>
            <a:r>
              <a:rPr dirty="0" sz="2100" spc="-110">
                <a:latin typeface="Arial"/>
                <a:cs typeface="Arial"/>
              </a:rPr>
              <a:t> </a:t>
            </a:r>
            <a:r>
              <a:rPr dirty="0" sz="2100">
                <a:latin typeface="Arial"/>
                <a:cs typeface="Arial"/>
              </a:rPr>
              <a:t>that</a:t>
            </a:r>
            <a:r>
              <a:rPr dirty="0" sz="2100" spc="-145">
                <a:latin typeface="Arial"/>
                <a:cs typeface="Arial"/>
              </a:rPr>
              <a:t> </a:t>
            </a:r>
            <a:r>
              <a:rPr dirty="0" sz="2100" spc="-60">
                <a:latin typeface="Arial"/>
                <a:cs typeface="Arial"/>
              </a:rPr>
              <a:t>lower</a:t>
            </a:r>
            <a:r>
              <a:rPr dirty="0" sz="2100" spc="-25">
                <a:latin typeface="Arial"/>
                <a:cs typeface="Arial"/>
              </a:rPr>
              <a:t> costs:</a:t>
            </a:r>
            <a:r>
              <a:rPr dirty="0" sz="2100" spc="-60">
                <a:latin typeface="Arial"/>
                <a:cs typeface="Arial"/>
              </a:rPr>
              <a:t> </a:t>
            </a:r>
            <a:r>
              <a:rPr dirty="0" sz="2100" spc="-130">
                <a:latin typeface="Arial"/>
                <a:cs typeface="Arial"/>
              </a:rPr>
              <a:t>one</a:t>
            </a:r>
            <a:r>
              <a:rPr dirty="0" sz="2100" spc="-20">
                <a:latin typeface="Arial"/>
                <a:cs typeface="Arial"/>
              </a:rPr>
              <a:t> </a:t>
            </a:r>
            <a:r>
              <a:rPr dirty="0" sz="2100" spc="-105">
                <a:latin typeface="Arial"/>
                <a:cs typeface="Arial"/>
              </a:rPr>
              <a:t>can</a:t>
            </a:r>
            <a:r>
              <a:rPr dirty="0" sz="2100" spc="-40">
                <a:latin typeface="Arial"/>
                <a:cs typeface="Arial"/>
              </a:rPr>
              <a:t> </a:t>
            </a:r>
            <a:r>
              <a:rPr dirty="0" sz="2100">
                <a:latin typeface="Arial"/>
                <a:cs typeface="Arial"/>
              </a:rPr>
              <a:t>train</a:t>
            </a:r>
            <a:r>
              <a:rPr dirty="0" sz="2100" spc="-110">
                <a:latin typeface="Arial"/>
                <a:cs typeface="Arial"/>
              </a:rPr>
              <a:t> </a:t>
            </a:r>
            <a:r>
              <a:rPr dirty="0" sz="2100" spc="-120">
                <a:latin typeface="Arial"/>
                <a:cs typeface="Arial"/>
              </a:rPr>
              <a:t>and</a:t>
            </a:r>
            <a:r>
              <a:rPr dirty="0" sz="2100" spc="-40">
                <a:latin typeface="Arial"/>
                <a:cs typeface="Arial"/>
              </a:rPr>
              <a:t> </a:t>
            </a:r>
            <a:r>
              <a:rPr dirty="0" sz="2100" spc="-60">
                <a:latin typeface="Arial"/>
                <a:cs typeface="Arial"/>
              </a:rPr>
              <a:t>run</a:t>
            </a:r>
            <a:r>
              <a:rPr dirty="0" sz="2100" spc="-160">
                <a:latin typeface="Arial"/>
                <a:cs typeface="Arial"/>
              </a:rPr>
              <a:t> </a:t>
            </a:r>
            <a:r>
              <a:rPr dirty="0" sz="2100" spc="-105">
                <a:latin typeface="Arial"/>
                <a:cs typeface="Arial"/>
              </a:rPr>
              <a:t>“good</a:t>
            </a:r>
            <a:r>
              <a:rPr dirty="0" sz="2100" spc="-40">
                <a:latin typeface="Arial"/>
                <a:cs typeface="Arial"/>
              </a:rPr>
              <a:t> </a:t>
            </a:r>
            <a:r>
              <a:rPr dirty="0" sz="2100" spc="-10">
                <a:latin typeface="Arial"/>
                <a:cs typeface="Arial"/>
              </a:rPr>
              <a:t>enough” </a:t>
            </a:r>
            <a:r>
              <a:rPr dirty="0" sz="2200" spc="-180">
                <a:latin typeface="Arial"/>
                <a:cs typeface="Arial"/>
              </a:rPr>
              <a:t>LLNs</a:t>
            </a:r>
            <a:r>
              <a:rPr dirty="0" sz="2200" spc="25">
                <a:latin typeface="Arial"/>
                <a:cs typeface="Arial"/>
              </a:rPr>
              <a:t> </a:t>
            </a:r>
            <a:r>
              <a:rPr dirty="0" sz="2200" spc="-220">
                <a:latin typeface="Arial"/>
                <a:cs typeface="Arial"/>
              </a:rPr>
              <a:t>on</a:t>
            </a:r>
            <a:r>
              <a:rPr dirty="0" sz="2200" spc="-60">
                <a:latin typeface="Arial"/>
                <a:cs typeface="Arial"/>
              </a:rPr>
              <a:t> </a:t>
            </a:r>
            <a:r>
              <a:rPr dirty="0" sz="2200" spc="-320">
                <a:latin typeface="Arial"/>
                <a:cs typeface="Arial"/>
              </a:rPr>
              <a:t>a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 spc="-125">
                <a:latin typeface="Arial"/>
                <a:cs typeface="Arial"/>
              </a:rPr>
              <a:t>single</a:t>
            </a:r>
            <a:r>
              <a:rPr dirty="0" sz="2200" spc="10">
                <a:latin typeface="Arial"/>
                <a:cs typeface="Arial"/>
              </a:rPr>
              <a:t> </a:t>
            </a:r>
            <a:r>
              <a:rPr dirty="0" sz="2200" spc="-434">
                <a:latin typeface="Arial"/>
                <a:cs typeface="Arial"/>
              </a:rPr>
              <a:t>GPU</a:t>
            </a:r>
            <a:r>
              <a:rPr dirty="0" sz="2200" spc="-170">
                <a:latin typeface="Arial"/>
                <a:cs typeface="Arial"/>
              </a:rPr>
              <a:t> </a:t>
            </a:r>
            <a:r>
              <a:rPr dirty="0" sz="2200" spc="-175">
                <a:latin typeface="Arial"/>
                <a:cs typeface="Arial"/>
              </a:rPr>
              <a:t>(even</a:t>
            </a:r>
            <a:r>
              <a:rPr dirty="0" sz="2200" spc="5">
                <a:latin typeface="Arial"/>
                <a:cs typeface="Arial"/>
              </a:rPr>
              <a:t> </a:t>
            </a:r>
            <a:r>
              <a:rPr dirty="0" sz="2200" spc="-140">
                <a:latin typeface="Arial"/>
                <a:cs typeface="Arial"/>
              </a:rPr>
              <a:t>smartphones)</a:t>
            </a:r>
            <a:r>
              <a:rPr dirty="0" sz="2200" spc="10">
                <a:latin typeface="Arial"/>
                <a:cs typeface="Arial"/>
              </a:rPr>
              <a:t> </a:t>
            </a:r>
            <a:r>
              <a:rPr dirty="0" sz="2200" spc="-45">
                <a:latin typeface="Arial"/>
                <a:cs typeface="Arial"/>
              </a:rPr>
              <a:t>in</a:t>
            </a:r>
            <a:r>
              <a:rPr dirty="0" sz="2200" spc="-65">
                <a:latin typeface="Arial"/>
                <a:cs typeface="Arial"/>
              </a:rPr>
              <a:t> just</a:t>
            </a:r>
            <a:r>
              <a:rPr dirty="0" sz="2200" spc="5">
                <a:latin typeface="Arial"/>
                <a:cs typeface="Arial"/>
              </a:rPr>
              <a:t> </a:t>
            </a:r>
            <a:r>
              <a:rPr dirty="0" sz="2200" spc="-320">
                <a:latin typeface="Arial"/>
                <a:cs typeface="Arial"/>
              </a:rPr>
              <a:t>a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 spc="-135">
                <a:latin typeface="Arial"/>
                <a:cs typeface="Arial"/>
              </a:rPr>
              <a:t>few</a:t>
            </a:r>
            <a:r>
              <a:rPr dirty="0" sz="2200" spc="5">
                <a:latin typeface="Arial"/>
                <a:cs typeface="Arial"/>
              </a:rPr>
              <a:t> </a:t>
            </a:r>
            <a:r>
              <a:rPr dirty="0" sz="2200" spc="-135">
                <a:latin typeface="Arial"/>
                <a:cs typeface="Arial"/>
              </a:rPr>
              <a:t>of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 spc="-140">
                <a:latin typeface="Arial"/>
                <a:cs typeface="Arial"/>
              </a:rPr>
              <a:t>hours</a:t>
            </a:r>
            <a:r>
              <a:rPr dirty="0" sz="2200" spc="-60">
                <a:latin typeface="Arial"/>
                <a:cs typeface="Arial"/>
              </a:rPr>
              <a:t> </a:t>
            </a:r>
            <a:r>
              <a:rPr dirty="0" sz="2200" spc="-50">
                <a:latin typeface="Arial"/>
                <a:cs typeface="Arial"/>
              </a:rPr>
              <a:t>+ </a:t>
            </a:r>
            <a:r>
              <a:rPr dirty="0" sz="2200" spc="-60">
                <a:latin typeface="Arial"/>
                <a:cs typeface="Arial"/>
              </a:rPr>
              <a:t>federated</a:t>
            </a:r>
            <a:r>
              <a:rPr dirty="0" sz="2200" spc="-110">
                <a:latin typeface="Arial"/>
                <a:cs typeface="Arial"/>
              </a:rPr>
              <a:t> </a:t>
            </a:r>
            <a:r>
              <a:rPr dirty="0" sz="2200" spc="-60">
                <a:latin typeface="Arial"/>
                <a:cs typeface="Arial"/>
              </a:rPr>
              <a:t>learning is</a:t>
            </a:r>
            <a:r>
              <a:rPr dirty="0" sz="2200" spc="-95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pushing</a:t>
            </a:r>
            <a:endParaRPr sz="22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859180" y="6370990"/>
            <a:ext cx="459740" cy="2406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u="heavy" sz="1400" spc="-95">
                <a:uFill>
                  <a:solidFill>
                    <a:srgbClr val="3F3B3B"/>
                  </a:solidFill>
                </a:uFill>
                <a:latin typeface="Cambria"/>
                <a:cs typeface="Cambria"/>
                <a:hlinkClick r:id="rId2"/>
              </a:rPr>
              <a:t>source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627106" y="124883"/>
            <a:ext cx="396240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20">
                <a:solidFill>
                  <a:srgbClr val="161616"/>
                </a:solidFill>
                <a:latin typeface="Calibri"/>
                <a:cs typeface="Calibri"/>
              </a:rPr>
              <a:t>Page</a:t>
            </a:r>
            <a:r>
              <a:rPr dirty="0" sz="1150" spc="-25">
                <a:solidFill>
                  <a:srgbClr val="161616"/>
                </a:solidFill>
                <a:latin typeface="Calibri"/>
                <a:cs typeface="Calibri"/>
              </a:rPr>
              <a:t> </a:t>
            </a:r>
            <a:r>
              <a:rPr dirty="0" sz="1150" spc="-50">
                <a:solidFill>
                  <a:srgbClr val="151515"/>
                </a:solidFill>
                <a:latin typeface="Calibri"/>
                <a:cs typeface="Calibri"/>
              </a:rPr>
              <a:t>6</a:t>
            </a:r>
            <a:endParaRPr sz="11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27250" y="1911350"/>
            <a:ext cx="7956550" cy="421005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0" y="460163"/>
            <a:ext cx="12191365" cy="0"/>
          </a:xfrm>
          <a:custGeom>
            <a:avLst/>
            <a:gdLst/>
            <a:ahLst/>
            <a:cxnLst/>
            <a:rect l="l" t="t" r="r" b="b"/>
            <a:pathLst>
              <a:path w="12191365" h="0">
                <a:moveTo>
                  <a:pt x="0" y="0"/>
                </a:moveTo>
                <a:lnTo>
                  <a:pt x="12191150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5080000" y="812800"/>
            <a:ext cx="2025650" cy="781050"/>
          </a:xfrm>
          <a:prstGeom prst="rect">
            <a:avLst/>
          </a:prstGeom>
          <a:solidFill>
            <a:srgbClr val="1C3FAC"/>
          </a:solidFill>
        </p:spPr>
        <p:txBody>
          <a:bodyPr wrap="square" lIns="0" tIns="127000" rIns="0" bIns="0" rtlCol="0" vert="horz">
            <a:spAutoFit/>
          </a:bodyPr>
          <a:lstStyle/>
          <a:p>
            <a:pPr marL="353695">
              <a:lnSpc>
                <a:spcPct val="100000"/>
              </a:lnSpc>
              <a:spcBef>
                <a:spcPts val="1000"/>
              </a:spcBef>
            </a:pPr>
            <a:r>
              <a:rPr dirty="0" sz="3250" spc="-520">
                <a:solidFill>
                  <a:srgbClr val="FFFFFF"/>
                </a:solidFill>
                <a:latin typeface="Arial"/>
                <a:cs typeface="Arial"/>
              </a:rPr>
              <a:t>CAPITAL</a:t>
            </a:r>
            <a:endParaRPr sz="3250">
              <a:latin typeface="Arial"/>
              <a:cs typeface="Arial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68550" y="4470400"/>
            <a:ext cx="247650" cy="104775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53045" y="134055"/>
            <a:ext cx="2463165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70">
                <a:latin typeface="Arial"/>
                <a:cs typeface="Arial"/>
              </a:rPr>
              <a:t>0enAI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 spc="-40">
                <a:latin typeface="Arial"/>
                <a:cs typeface="Arial"/>
              </a:rPr>
              <a:t>Competitive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 spc="-55">
                <a:latin typeface="Arial"/>
                <a:cs typeface="Arial"/>
              </a:rPr>
              <a:t>Dynamics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 spc="-65">
                <a:latin typeface="Arial"/>
                <a:cs typeface="Arial"/>
              </a:rPr>
              <a:t>and</a:t>
            </a:r>
            <a:r>
              <a:rPr dirty="0" sz="1050">
                <a:latin typeface="Arial"/>
                <a:cs typeface="Arial"/>
              </a:rPr>
              <a:t> </a:t>
            </a:r>
            <a:r>
              <a:rPr dirty="0" sz="1050" spc="-55">
                <a:latin typeface="Arial"/>
                <a:cs typeface="Arial"/>
              </a:rPr>
              <a:t>Challenges</a:t>
            </a:r>
            <a:endParaRPr sz="105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837938" y="121708"/>
            <a:ext cx="312420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290">
                <a:latin typeface="Arial"/>
                <a:cs typeface="Arial"/>
              </a:rPr>
              <a:t>OECD</a:t>
            </a:r>
            <a:endParaRPr sz="115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293641" y="1982258"/>
            <a:ext cx="3168015" cy="31178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>
                <a:latin typeface="Arial"/>
                <a:cs typeface="Arial"/>
              </a:rPr>
              <a:t>Private</a:t>
            </a:r>
            <a:r>
              <a:rPr dirty="0" sz="1150" spc="340">
                <a:latin typeface="Arial"/>
                <a:cs typeface="Arial"/>
              </a:rPr>
              <a:t> </a:t>
            </a:r>
            <a:r>
              <a:rPr dirty="0" sz="1150">
                <a:latin typeface="Arial"/>
                <a:cs typeface="Arial"/>
              </a:rPr>
              <a:t>investment</a:t>
            </a:r>
            <a:r>
              <a:rPr dirty="0" sz="1150" spc="455">
                <a:latin typeface="Arial"/>
                <a:cs typeface="Arial"/>
              </a:rPr>
              <a:t> </a:t>
            </a:r>
            <a:r>
              <a:rPr dirty="0" sz="1150">
                <a:latin typeface="Arial"/>
                <a:cs typeface="Arial"/>
              </a:rPr>
              <a:t>in</a:t>
            </a:r>
            <a:r>
              <a:rPr dirty="0" sz="1150" spc="285">
                <a:latin typeface="Arial"/>
                <a:cs typeface="Arial"/>
              </a:rPr>
              <a:t> </a:t>
            </a:r>
            <a:r>
              <a:rPr dirty="0" sz="1150">
                <a:latin typeface="Arial"/>
                <a:cs typeface="Arial"/>
              </a:rPr>
              <a:t>generative</a:t>
            </a:r>
            <a:r>
              <a:rPr dirty="0" sz="1150" spc="355">
                <a:latin typeface="Arial"/>
                <a:cs typeface="Arial"/>
              </a:rPr>
              <a:t> </a:t>
            </a:r>
            <a:r>
              <a:rPr dirty="0" sz="1150">
                <a:latin typeface="Arial"/>
                <a:cs typeface="Arial"/>
              </a:rPr>
              <a:t>AI,</a:t>
            </a:r>
            <a:r>
              <a:rPr dirty="0" sz="1150" spc="325">
                <a:latin typeface="Arial"/>
                <a:cs typeface="Arial"/>
              </a:rPr>
              <a:t> </a:t>
            </a:r>
            <a:r>
              <a:rPr dirty="0" sz="1150">
                <a:latin typeface="Arial"/>
                <a:cs typeface="Arial"/>
              </a:rPr>
              <a:t>2019-</a:t>
            </a:r>
            <a:r>
              <a:rPr dirty="0" sz="1150" spc="-25">
                <a:latin typeface="Arial"/>
                <a:cs typeface="Arial"/>
              </a:rPr>
              <a:t>23</a:t>
            </a:r>
            <a:endParaRPr sz="115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70"/>
              </a:spcBef>
            </a:pPr>
            <a:r>
              <a:rPr dirty="0" sz="650">
                <a:solidFill>
                  <a:srgbClr val="1A1A1A"/>
                </a:solidFill>
                <a:latin typeface="Arial"/>
                <a:cs typeface="Arial"/>
              </a:rPr>
              <a:t>Source:</a:t>
            </a:r>
            <a:r>
              <a:rPr dirty="0" sz="650" spc="185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650">
                <a:latin typeface="Arial"/>
                <a:cs typeface="Arial"/>
              </a:rPr>
              <a:t>Quid,</a:t>
            </a:r>
            <a:r>
              <a:rPr dirty="0" sz="650" spc="75"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111111"/>
                </a:solidFill>
                <a:latin typeface="Arial"/>
                <a:cs typeface="Arial"/>
              </a:rPr>
              <a:t>2O2Z</a:t>
            </a:r>
            <a:r>
              <a:rPr dirty="0" sz="650" spc="18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3D3D3D"/>
                </a:solidFill>
                <a:latin typeface="Arial"/>
                <a:cs typeface="Arial"/>
              </a:rPr>
              <a:t>|</a:t>
            </a:r>
            <a:r>
              <a:rPr dirty="0" sz="650" spc="45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0C0C0C"/>
                </a:solidFill>
                <a:latin typeface="Arial"/>
                <a:cs typeface="Arial"/>
              </a:rPr>
              <a:t>Chart</a:t>
            </a:r>
            <a:r>
              <a:rPr dirty="0" sz="650" spc="440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650">
                <a:latin typeface="Arial"/>
                <a:cs typeface="Arial"/>
              </a:rPr>
              <a:t>2024</a:t>
            </a:r>
            <a:r>
              <a:rPr dirty="0" sz="650" spc="100">
                <a:latin typeface="Arial"/>
                <a:cs typeface="Arial"/>
              </a:rPr>
              <a:t> </a:t>
            </a:r>
            <a:r>
              <a:rPr dirty="0" sz="650">
                <a:solidFill>
                  <a:srgbClr val="262626"/>
                </a:solidFill>
                <a:latin typeface="Arial"/>
                <a:cs typeface="Arial"/>
              </a:rPr>
              <a:t>AI</a:t>
            </a:r>
            <a:r>
              <a:rPr dirty="0" sz="650" spc="8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0F0F0F"/>
                </a:solidFill>
                <a:latin typeface="Arial"/>
                <a:cs typeface="Arial"/>
              </a:rPr>
              <a:t>Index</a:t>
            </a:r>
            <a:r>
              <a:rPr dirty="0" sz="650" spc="130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650" spc="-10">
                <a:solidFill>
                  <a:srgbClr val="1F1F1F"/>
                </a:solidFill>
                <a:latin typeface="Arial"/>
                <a:cs typeface="Arial"/>
              </a:rPr>
              <a:t>report</a:t>
            </a:r>
            <a:endParaRPr sz="65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83700" y="3114322"/>
            <a:ext cx="136525" cy="1441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750" spc="30">
                <a:solidFill>
                  <a:srgbClr val="0C0C0C"/>
                </a:solidFill>
                <a:latin typeface="Calibri"/>
                <a:cs typeface="Calibri"/>
              </a:rPr>
              <a:t>20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352393" y="3790244"/>
            <a:ext cx="279400" cy="129539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650" spc="50">
                <a:latin typeface="Arial"/>
                <a:cs typeface="Arial"/>
              </a:rPr>
              <a:t>c</a:t>
            </a:r>
            <a:r>
              <a:rPr dirty="0" sz="650" spc="220">
                <a:latin typeface="Arial"/>
                <a:cs typeface="Arial"/>
              </a:rPr>
              <a:t>  </a:t>
            </a:r>
            <a:r>
              <a:rPr dirty="0" sz="650" spc="-25">
                <a:latin typeface="Arial"/>
                <a:cs typeface="Arial"/>
              </a:rPr>
              <a:t>15</a:t>
            </a:r>
            <a:endParaRPr sz="6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261099" y="5886097"/>
            <a:ext cx="238760" cy="1441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750" spc="-20">
                <a:latin typeface="Arial"/>
                <a:cs typeface="Arial"/>
              </a:rPr>
              <a:t>2019</a:t>
            </a:r>
            <a:endParaRPr sz="7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702549" y="5886097"/>
            <a:ext cx="265430" cy="1441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750" spc="30">
                <a:latin typeface="Arial"/>
                <a:cs typeface="Arial"/>
              </a:rPr>
              <a:t>2020</a:t>
            </a:r>
            <a:endParaRPr sz="7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169399" y="5886097"/>
            <a:ext cx="252095" cy="1441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750" spc="-20">
                <a:solidFill>
                  <a:srgbClr val="0C0C0C"/>
                </a:solidFill>
                <a:latin typeface="Arial"/>
                <a:cs typeface="Arial"/>
              </a:rPr>
              <a:t>2021</a:t>
            </a:r>
            <a:endParaRPr sz="7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842416" y="6241168"/>
            <a:ext cx="496570" cy="255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heavy" sz="1500" spc="-135">
                <a:uFill>
                  <a:solidFill>
                    <a:srgbClr val="443F3F"/>
                  </a:solidFill>
                </a:uFill>
                <a:latin typeface="Arial"/>
                <a:cs typeface="Arial"/>
                <a:hlinkClick r:id="rId4"/>
              </a:rPr>
              <a:t>source</a:t>
            </a:r>
            <a:endParaRPr sz="15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037640" y="131056"/>
            <a:ext cx="841375" cy="196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00" spc="-90">
                <a:latin typeface="Arial"/>
                <a:cs typeface="Arial"/>
              </a:rPr>
              <a:t>@ProfSchrepeI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631934" y="109361"/>
            <a:ext cx="396240" cy="2184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50" spc="-165">
                <a:latin typeface="Courier New"/>
                <a:cs typeface="Courier New"/>
              </a:rPr>
              <a:t>Page7</a:t>
            </a:r>
            <a:endParaRPr sz="125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91050" y="5994400"/>
            <a:ext cx="196850" cy="3175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91050" y="5899150"/>
            <a:ext cx="196850" cy="3175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20750" y="2768600"/>
            <a:ext cx="3689350" cy="12319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441950" y="2762250"/>
            <a:ext cx="1727200" cy="104775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953500" y="2616200"/>
            <a:ext cx="1409700" cy="1549400"/>
          </a:xfrm>
          <a:prstGeom prst="rect">
            <a:avLst/>
          </a:prstGeom>
        </p:spPr>
      </p:pic>
      <p:sp>
        <p:nvSpPr>
          <p:cNvPr id="7" name="object 7" descr=""/>
          <p:cNvSpPr/>
          <p:nvPr/>
        </p:nvSpPr>
        <p:spPr>
          <a:xfrm>
            <a:off x="0" y="460163"/>
            <a:ext cx="12191365" cy="0"/>
          </a:xfrm>
          <a:custGeom>
            <a:avLst/>
            <a:gdLst/>
            <a:ahLst/>
            <a:cxnLst/>
            <a:rect l="l" t="t" r="r" b="b"/>
            <a:pathLst>
              <a:path w="12191365" h="0">
                <a:moveTo>
                  <a:pt x="0" y="0"/>
                </a:moveTo>
                <a:lnTo>
                  <a:pt x="12191150" y="0"/>
                </a:lnTo>
              </a:path>
            </a:pathLst>
          </a:custGeom>
          <a:ln w="11853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4997450" y="1092200"/>
            <a:ext cx="2190750" cy="838200"/>
          </a:xfrm>
          <a:prstGeom prst="rect">
            <a:avLst/>
          </a:prstGeom>
          <a:solidFill>
            <a:srgbClr val="1C3FAC"/>
          </a:solidFill>
        </p:spPr>
        <p:txBody>
          <a:bodyPr wrap="square" lIns="0" tIns="139700" rIns="0" bIns="0" rtlCol="0" vert="horz">
            <a:spAutoFit/>
          </a:bodyPr>
          <a:lstStyle/>
          <a:p>
            <a:pPr marL="446405">
              <a:lnSpc>
                <a:spcPct val="100000"/>
              </a:lnSpc>
              <a:spcBef>
                <a:spcPts val="1100"/>
              </a:spcBef>
            </a:pPr>
            <a:r>
              <a:rPr dirty="0" sz="3500" spc="-620">
                <a:solidFill>
                  <a:srgbClr val="FFFFFF"/>
                </a:solidFill>
                <a:latin typeface="Arial"/>
                <a:cs typeface="Arial"/>
              </a:rPr>
              <a:t>TALENT</a:t>
            </a:r>
            <a:endParaRPr sz="35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52165" y="121708"/>
            <a:ext cx="246316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85">
                <a:latin typeface="Calibri"/>
                <a:cs typeface="Calibri"/>
              </a:rPr>
              <a:t>GenAI</a:t>
            </a:r>
            <a:r>
              <a:rPr dirty="0" sz="1150" spc="30">
                <a:latin typeface="Calibri"/>
                <a:cs typeface="Calibri"/>
              </a:rPr>
              <a:t> </a:t>
            </a:r>
            <a:r>
              <a:rPr dirty="0" sz="1150" spc="-55">
                <a:latin typeface="Calibri"/>
                <a:cs typeface="Calibri"/>
              </a:rPr>
              <a:t>Competitive</a:t>
            </a:r>
            <a:r>
              <a:rPr dirty="0" sz="1150" spc="40">
                <a:latin typeface="Calibri"/>
                <a:cs typeface="Calibri"/>
              </a:rPr>
              <a:t> </a:t>
            </a:r>
            <a:r>
              <a:rPr dirty="0" sz="1150" spc="-40">
                <a:latin typeface="Calibri"/>
                <a:cs typeface="Calibri"/>
              </a:rPr>
              <a:t>Dynamics</a:t>
            </a:r>
            <a:r>
              <a:rPr dirty="0" sz="1150" spc="20">
                <a:latin typeface="Calibri"/>
                <a:cs typeface="Calibri"/>
              </a:rPr>
              <a:t> </a:t>
            </a:r>
            <a:r>
              <a:rPr dirty="0" sz="1150" spc="-70">
                <a:latin typeface="Calibri"/>
                <a:cs typeface="Calibri"/>
              </a:rPr>
              <a:t>and</a:t>
            </a:r>
            <a:r>
              <a:rPr dirty="0" sz="1150" spc="-5">
                <a:latin typeface="Calibri"/>
                <a:cs typeface="Calibri"/>
              </a:rPr>
              <a:t> </a:t>
            </a:r>
            <a:r>
              <a:rPr dirty="0" sz="1150" spc="-25">
                <a:latin typeface="Calibri"/>
                <a:cs typeface="Calibri"/>
              </a:rPr>
              <a:t>Challenges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831537" y="121708"/>
            <a:ext cx="321945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75">
                <a:latin typeface="Calibri"/>
                <a:cs typeface="Calibri"/>
              </a:rPr>
              <a:t>OECD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034174" y="137230"/>
            <a:ext cx="847090" cy="188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-10">
                <a:latin typeface="Calibri"/>
                <a:cs typeface="Calibri"/>
              </a:rPr>
              <a:t>@ProfSchrepeI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572243" y="3072518"/>
            <a:ext cx="1581785" cy="3886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350" spc="95">
                <a:latin typeface="Calibri"/>
                <a:cs typeface="Calibri"/>
              </a:rPr>
              <a:t>Midjourney</a:t>
            </a:r>
            <a:endParaRPr sz="235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600247" y="4621388"/>
            <a:ext cx="3000375" cy="66167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135"/>
              </a:spcBef>
            </a:pPr>
            <a:r>
              <a:rPr dirty="0" sz="2200" spc="95">
                <a:latin typeface="Calibri"/>
                <a:cs typeface="Calibri"/>
              </a:rPr>
              <a:t>Less</a:t>
            </a:r>
            <a:r>
              <a:rPr dirty="0" sz="2200" spc="-3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than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50</a:t>
            </a:r>
            <a:r>
              <a:rPr dirty="0" sz="2200" spc="12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employees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u="heavy" sz="1850" spc="-2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7"/>
              </a:rPr>
              <a:t>{https://www.crunchbase.com</a:t>
            </a:r>
            <a:r>
              <a:rPr dirty="0" u="none" sz="1850" spc="-20">
                <a:latin typeface="Calibri"/>
                <a:cs typeface="Calibri"/>
                <a:hlinkClick r:id="rId7"/>
              </a:rPr>
              <a:t>)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879849" y="5636330"/>
            <a:ext cx="2742565" cy="5886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700" spc="-80">
                <a:latin typeface="Calibri"/>
                <a:cs typeface="Calibri"/>
              </a:rPr>
              <a:t>non-</a:t>
            </a:r>
            <a:r>
              <a:rPr dirty="0" sz="3700" spc="-45">
                <a:latin typeface="Calibri"/>
                <a:cs typeface="Calibri"/>
              </a:rPr>
              <a:t>erqodicity</a:t>
            </a:r>
            <a:endParaRPr sz="37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628118" y="128058"/>
            <a:ext cx="396240" cy="2032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50" spc="-120">
                <a:latin typeface="Consolas"/>
                <a:cs typeface="Consolas"/>
              </a:rPr>
              <a:t>Page</a:t>
            </a:r>
            <a:r>
              <a:rPr dirty="0" sz="1150" spc="-310">
                <a:latin typeface="Consolas"/>
                <a:cs typeface="Consolas"/>
              </a:rPr>
              <a:t> </a:t>
            </a:r>
            <a:r>
              <a:rPr dirty="0" sz="1150" spc="-75">
                <a:solidFill>
                  <a:srgbClr val="111111"/>
                </a:solidFill>
                <a:latin typeface="Consolas"/>
                <a:cs typeface="Consolas"/>
              </a:rPr>
              <a:t>8</a:t>
            </a:r>
            <a:endParaRPr sz="115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OECD – GenAI (2024)</dc:title>
  <dcterms:created xsi:type="dcterms:W3CDTF">2025-06-06T07:33:40Z</dcterms:created>
  <dcterms:modified xsi:type="dcterms:W3CDTF">2025-06-06T07:33:40Z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2024-06-07T00:00:00Z</vt:filetime>
  </property>
  <property fmtid="{D5CDD505-2E9C-101B-9397-08002B2CF9AE}" pid="3" name="Creator">
    <vt:lpwstr>PDFKit</vt:lpwstr>
  </property>
  <property fmtid="{D5CDD505-2E9C-101B-9397-08002B2CF9AE}" pid="4" name="LastSaved">
    <vt:filetime>2025-06-06T00:00:00Z</vt:filetime>
  </property>
  <property fmtid="{D5CDD505-2E9C-101B-9397-08002B2CF9AE}" pid="5" name="Producer">
    <vt:lpwstr>macOS Version 14.4.1 (assemblage 23E224) Quartz PDFContext</vt:lpwstr>
  </property>
</Properties>
</file>